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5" r:id="rId2"/>
    <p:sldMasterId id="2147483737" r:id="rId3"/>
  </p:sldMasterIdLst>
  <p:notesMasterIdLst>
    <p:notesMasterId r:id="rId16"/>
  </p:notesMasterIdLst>
  <p:handoutMasterIdLst>
    <p:handoutMasterId r:id="rId17"/>
  </p:handoutMasterIdLst>
  <p:sldIdLst>
    <p:sldId id="649" r:id="rId4"/>
    <p:sldId id="648" r:id="rId5"/>
    <p:sldId id="634" r:id="rId6"/>
    <p:sldId id="652" r:id="rId7"/>
    <p:sldId id="650" r:id="rId8"/>
    <p:sldId id="642" r:id="rId9"/>
    <p:sldId id="654" r:id="rId10"/>
    <p:sldId id="631" r:id="rId11"/>
    <p:sldId id="643" r:id="rId12"/>
    <p:sldId id="644" r:id="rId13"/>
    <p:sldId id="628" r:id="rId14"/>
    <p:sldId id="630" r:id="rId15"/>
  </p:sldIdLst>
  <p:sldSz cx="9144000" cy="6858000" type="screen4x3"/>
  <p:notesSz cx="6735763" cy="9866313"/>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6DA0A"/>
    <a:srgbClr val="A2BB45"/>
    <a:srgbClr val="E0B720"/>
    <a:srgbClr val="C6B53A"/>
    <a:srgbClr val="99CCFF"/>
    <a:srgbClr val="000000"/>
    <a:srgbClr val="FF5050"/>
    <a:srgbClr val="563BF7"/>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Vidutinis stilius 1 – paryškinima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Šviesus stilius 2 – paryškinima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88983" autoAdjust="0"/>
  </p:normalViewPr>
  <p:slideViewPr>
    <p:cSldViewPr>
      <p:cViewPr varScale="1">
        <p:scale>
          <a:sx n="67" d="100"/>
          <a:sy n="67" d="100"/>
        </p:scale>
        <p:origin x="-14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94" y="-90"/>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0754" tIns="45377" rIns="90754" bIns="45377"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wrap="square" lIns="90754" tIns="45377" rIns="90754" bIns="45377" numCol="1" anchor="t" anchorCtr="0" compatLnSpc="1">
            <a:prstTxWarp prst="textNoShape">
              <a:avLst/>
            </a:prstTxWarp>
          </a:bodyPr>
          <a:lstStyle>
            <a:lvl1pPr algn="r" eaLnBrk="1" hangingPunct="1">
              <a:defRPr sz="1200"/>
            </a:lvl1pPr>
          </a:lstStyle>
          <a:p>
            <a:pPr>
              <a:defRPr/>
            </a:pPr>
            <a:fld id="{33B567B6-C30C-4A18-9BD3-ECFE5ADCFF67}" type="datetimeFigureOut">
              <a:rPr lang="en-US"/>
              <a:pPr>
                <a:defRPr/>
              </a:pPr>
              <a:t>8/28/2015</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wrap="square" lIns="90754" tIns="45377" rIns="90754" bIns="45377"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0754" tIns="45377" rIns="90754" bIns="45377" numCol="1" anchor="b" anchorCtr="0" compatLnSpc="1">
            <a:prstTxWarp prst="textNoShape">
              <a:avLst/>
            </a:prstTxWarp>
          </a:bodyPr>
          <a:lstStyle>
            <a:lvl1pPr algn="r" eaLnBrk="1" hangingPunct="1">
              <a:defRPr sz="1200"/>
            </a:lvl1pPr>
          </a:lstStyle>
          <a:p>
            <a:pPr>
              <a:defRPr/>
            </a:pPr>
            <a:fld id="{09AD4DF6-3428-4FF4-902B-B15203CB6E59}"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2125"/>
          </a:xfrm>
          <a:prstGeom prst="rect">
            <a:avLst/>
          </a:prstGeom>
          <a:noFill/>
          <a:ln w="9525">
            <a:noFill/>
            <a:miter lim="800000"/>
            <a:headEnd/>
            <a:tailEnd/>
          </a:ln>
          <a:effectLst/>
        </p:spPr>
        <p:txBody>
          <a:bodyPr vert="horz" wrap="square" lIns="90283" tIns="45141" rIns="90283" bIns="45141" numCol="1" anchor="t" anchorCtr="0" compatLnSpc="1">
            <a:prstTxWarp prst="textNoShape">
              <a:avLst/>
            </a:prstTxWarp>
          </a:bodyPr>
          <a:lstStyle>
            <a:lvl1pPr eaLnBrk="1" hangingPunct="1">
              <a:defRPr sz="1200"/>
            </a:lvl1pPr>
          </a:lstStyle>
          <a:p>
            <a:pPr>
              <a:defRPr/>
            </a:pPr>
            <a:endParaRPr lang="en-US"/>
          </a:p>
        </p:txBody>
      </p:sp>
      <p:sp>
        <p:nvSpPr>
          <p:cNvPr id="3075" name="Rectangle 3"/>
          <p:cNvSpPr>
            <a:spLocks noGrp="1" noChangeArrowheads="1"/>
          </p:cNvSpPr>
          <p:nvPr>
            <p:ph type="dt" idx="1"/>
          </p:nvPr>
        </p:nvSpPr>
        <p:spPr bwMode="auto">
          <a:xfrm>
            <a:off x="3816350" y="0"/>
            <a:ext cx="2917825" cy="492125"/>
          </a:xfrm>
          <a:prstGeom prst="rect">
            <a:avLst/>
          </a:prstGeom>
          <a:noFill/>
          <a:ln w="9525">
            <a:noFill/>
            <a:miter lim="800000"/>
            <a:headEnd/>
            <a:tailEnd/>
          </a:ln>
          <a:effectLst/>
        </p:spPr>
        <p:txBody>
          <a:bodyPr vert="horz" wrap="square" lIns="90283" tIns="45141" rIns="90283" bIns="45141" numCol="1" anchor="t" anchorCtr="0" compatLnSpc="1">
            <a:prstTxWarp prst="textNoShape">
              <a:avLst/>
            </a:prstTxWarp>
          </a:bodyPr>
          <a:lstStyle>
            <a:lvl1pPr algn="r" eaLnBrk="1" hangingPunct="1">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4688" y="4686300"/>
            <a:ext cx="5387975" cy="4440238"/>
          </a:xfrm>
          <a:prstGeom prst="rect">
            <a:avLst/>
          </a:prstGeom>
          <a:noFill/>
          <a:ln w="9525">
            <a:noFill/>
            <a:miter lim="800000"/>
            <a:headEnd/>
            <a:tailEnd/>
          </a:ln>
          <a:effectLst/>
        </p:spPr>
        <p:txBody>
          <a:bodyPr vert="horz" wrap="square" lIns="90283" tIns="45141" rIns="90283" bIns="45141" numCol="1" anchor="t" anchorCtr="0" compatLnSpc="1">
            <a:prstTxWarp prst="textNoShape">
              <a:avLst/>
            </a:prstTxWarp>
          </a:bodyPr>
          <a:lstStyle/>
          <a:p>
            <a:pPr lvl="0"/>
            <a:r>
              <a:rPr lang="lt-LT" noProof="0" smtClean="0"/>
              <a:t>Click to edit Master text styles</a:t>
            </a:r>
          </a:p>
          <a:p>
            <a:pPr lvl="1"/>
            <a:r>
              <a:rPr lang="lt-LT" noProof="0" smtClean="0"/>
              <a:t>Second level</a:t>
            </a:r>
          </a:p>
          <a:p>
            <a:pPr lvl="2"/>
            <a:r>
              <a:rPr lang="lt-LT" noProof="0" smtClean="0"/>
              <a:t>Third level</a:t>
            </a:r>
          </a:p>
          <a:p>
            <a:pPr lvl="3"/>
            <a:r>
              <a:rPr lang="lt-LT" noProof="0" smtClean="0"/>
              <a:t>Fourth level</a:t>
            </a:r>
          </a:p>
          <a:p>
            <a:pPr lvl="4"/>
            <a:r>
              <a:rPr lang="lt-LT" noProof="0" smtClean="0"/>
              <a:t>Fifth level</a:t>
            </a:r>
          </a:p>
        </p:txBody>
      </p:sp>
      <p:sp>
        <p:nvSpPr>
          <p:cNvPr id="3078" name="Rectangle 6"/>
          <p:cNvSpPr>
            <a:spLocks noGrp="1" noChangeArrowheads="1"/>
          </p:cNvSpPr>
          <p:nvPr>
            <p:ph type="ftr" sz="quarter" idx="4"/>
          </p:nvPr>
        </p:nvSpPr>
        <p:spPr bwMode="auto">
          <a:xfrm>
            <a:off x="0" y="9372600"/>
            <a:ext cx="2919413" cy="492125"/>
          </a:xfrm>
          <a:prstGeom prst="rect">
            <a:avLst/>
          </a:prstGeom>
          <a:noFill/>
          <a:ln w="9525">
            <a:noFill/>
            <a:miter lim="800000"/>
            <a:headEnd/>
            <a:tailEnd/>
          </a:ln>
          <a:effectLst/>
        </p:spPr>
        <p:txBody>
          <a:bodyPr vert="horz" wrap="square" lIns="90283" tIns="45141" rIns="90283" bIns="45141" numCol="1" anchor="b" anchorCtr="0" compatLnSpc="1">
            <a:prstTxWarp prst="textNoShape">
              <a:avLst/>
            </a:prstTxWarp>
          </a:bodyPr>
          <a:lstStyle>
            <a:lvl1pPr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3816350" y="9372600"/>
            <a:ext cx="2917825" cy="492125"/>
          </a:xfrm>
          <a:prstGeom prst="rect">
            <a:avLst/>
          </a:prstGeom>
          <a:noFill/>
          <a:ln w="9525">
            <a:noFill/>
            <a:miter lim="800000"/>
            <a:headEnd/>
            <a:tailEnd/>
          </a:ln>
          <a:effectLst/>
        </p:spPr>
        <p:txBody>
          <a:bodyPr vert="horz" wrap="square" lIns="90283" tIns="45141" rIns="90283" bIns="45141" numCol="1" anchor="b" anchorCtr="0" compatLnSpc="1">
            <a:prstTxWarp prst="textNoShape">
              <a:avLst/>
            </a:prstTxWarp>
          </a:bodyPr>
          <a:lstStyle>
            <a:lvl1pPr algn="r" eaLnBrk="1" hangingPunct="1">
              <a:defRPr sz="1200"/>
            </a:lvl1pPr>
          </a:lstStyle>
          <a:p>
            <a:pPr>
              <a:defRPr/>
            </a:pPr>
            <a:fld id="{375DCDF5-B1C2-4027-B3D8-BA6F8598BD53}" type="slidenum">
              <a:rPr lang="lt-LT"/>
              <a:pPr>
                <a:defRPr/>
              </a:pPr>
              <a:t>‹#›</a:t>
            </a:fld>
            <a:endParaRPr lang="lt-LT"/>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333375"/>
            <a:ext cx="2071687" cy="5792788"/>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395288" y="333375"/>
            <a:ext cx="6067425" cy="579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333375"/>
            <a:ext cx="8229600" cy="1143000"/>
          </a:xfrm>
        </p:spPr>
        <p:txBody>
          <a:bodyPr/>
          <a:lstStyle/>
          <a:p>
            <a:r>
              <a:rPr lang="en-US" smtClean="0"/>
              <a:t>Click to edit Master title style</a:t>
            </a:r>
            <a:endParaRPr lang="lt-LT"/>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5C5C435-1050-4C1A-9E8E-541E39D0D619}" type="datetimeFigureOut">
              <a:rPr lang="en-US"/>
              <a:pPr>
                <a:defRPr/>
              </a:pPr>
              <a:t>8/28/2015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953CAE5-CCA8-4A30-B6F1-AA6001E6F4B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561E83B-C23B-4668-A15E-B730CE5033AF}" type="datetimeFigureOut">
              <a:rPr lang="en-US"/>
              <a:pPr>
                <a:defRPr/>
              </a:pPr>
              <a:t>8/28/2015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BB980A-2AA1-4098-8687-74175CC0185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F483C8-69A0-4649-8D16-BAEE04480465}" type="datetimeFigureOut">
              <a:rPr lang="en-US"/>
              <a:pPr>
                <a:defRPr/>
              </a:pPr>
              <a:t>8/28/2015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DD9903-86AE-4813-859C-9FE31D040AA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1E94BF1-41AB-4017-8DD7-AC614ECDD801}" type="datetimeFigureOut">
              <a:rPr lang="en-US"/>
              <a:pPr>
                <a:defRPr/>
              </a:pPr>
              <a:t>8/28/2015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1647338-C36E-4790-AB2E-AD6FCE8AFFB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6F3FFEB-D937-4A41-A06E-ECB3381C978B}" type="datetimeFigureOut">
              <a:rPr lang="en-US"/>
              <a:pPr>
                <a:defRPr/>
              </a:pPr>
              <a:t>8/28/2015</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6C5EB1E-879D-47F6-AD64-3E737D524110}"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F0C1C6C-B91C-4499-B140-30D08E9CB1E3}" type="datetimeFigureOut">
              <a:rPr lang="en-US"/>
              <a:pPr>
                <a:defRPr/>
              </a:pPr>
              <a:t>8/28/2015</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A9A3DDE-0D2E-4314-B4D9-97B5AFD3DF1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CFC6FB9-949B-49FF-A7C6-2945FCB502C0}" type="datetimeFigureOut">
              <a:rPr lang="en-US"/>
              <a:pPr>
                <a:defRPr/>
              </a:pPr>
              <a:t>8/28/2015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C8B0AC3-0126-41B8-A530-E6208A75FEA1}"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9470C93-8E0E-42BB-8B3B-495B1C2557BB}" type="datetimeFigureOut">
              <a:rPr lang="en-US"/>
              <a:pPr>
                <a:defRPr/>
              </a:pPr>
              <a:t>8/28/2015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B9B6CE3-D176-42CB-8EA0-A0AA517DF09C}"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D7851BE-4DBB-4940-803C-75D6430AC2DC}" type="datetimeFigureOut">
              <a:rPr lang="en-US"/>
              <a:pPr>
                <a:defRPr/>
              </a:pPr>
              <a:t>8/28/2015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A621F94-8039-4729-90F8-9F930986485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BA8C2CF-16BB-441C-92F2-6E9DFC9CFBB6}" type="datetimeFigureOut">
              <a:rPr lang="en-US"/>
              <a:pPr>
                <a:defRPr/>
              </a:pPr>
              <a:t>8/28/2015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B93A04E-FEA9-49A4-97E7-CD2E237B857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C41025-B444-4C4D-A88A-807D7D4A292C}" type="datetimeFigureOut">
              <a:rPr lang="en-US"/>
              <a:pPr>
                <a:defRPr/>
              </a:pPr>
              <a:t>8/28/2015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EEEEB6E-AB4B-409A-88C3-9ACB9905BF6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zuolas.jpg"/>
          <p:cNvPicPr>
            <a:picLocks noChangeAspect="1"/>
          </p:cNvPicPr>
          <p:nvPr/>
        </p:nvPicPr>
        <p:blipFill>
          <a:blip r:embed="rId13" cstate="print">
            <a:lum bright="22000"/>
          </a:blip>
          <a:stretch>
            <a:fillRect/>
          </a:stretch>
        </p:blipFill>
        <p:spPr>
          <a:xfrm>
            <a:off x="3276600" y="0"/>
            <a:ext cx="5486400" cy="6867383"/>
          </a:xfrm>
          <a:prstGeom prst="rect">
            <a:avLst/>
          </a:prstGeom>
          <a:ln>
            <a:noFill/>
          </a:ln>
          <a:effectLst>
            <a:softEdge rad="112500"/>
          </a:effectLst>
        </p:spPr>
      </p:pic>
      <p:sp>
        <p:nvSpPr>
          <p:cNvPr id="8" name="Rectangle 7"/>
          <p:cNvSpPr/>
          <p:nvPr/>
        </p:nvSpPr>
        <p:spPr>
          <a:xfrm>
            <a:off x="8839200" y="0"/>
            <a:ext cx="304800" cy="5257800"/>
          </a:xfrm>
          <a:prstGeom prst="rect">
            <a:avLst/>
          </a:prstGeom>
          <a:solidFill>
            <a:schemeClr val="bg1">
              <a:lumMod val="75000"/>
              <a:alpha val="83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28" name="Footer Placeholder 4"/>
          <p:cNvSpPr txBox="1">
            <a:spLocks/>
          </p:cNvSpPr>
          <p:nvPr/>
        </p:nvSpPr>
        <p:spPr bwMode="auto">
          <a:xfrm>
            <a:off x="-304800" y="6359525"/>
            <a:ext cx="2895600" cy="365125"/>
          </a:xfrm>
          <a:prstGeom prst="rect">
            <a:avLst/>
          </a:prstGeom>
          <a:noFill/>
          <a:ln w="9525">
            <a:noFill/>
            <a:miter lim="800000"/>
            <a:headEnd/>
            <a:tailEnd/>
          </a:ln>
        </p:spPr>
        <p:txBody>
          <a:bodyPr anchor="ctr"/>
          <a:lstStyle/>
          <a:p>
            <a:pPr algn="ctr">
              <a:defRPr/>
            </a:pPr>
            <a:r>
              <a:rPr lang="lt-LT" sz="1200">
                <a:solidFill>
                  <a:srgbClr val="898989"/>
                </a:solidFill>
                <a:latin typeface="Calibri" pitchFamily="34" charset="0"/>
              </a:rPr>
              <a:t>A  company of                      group</a:t>
            </a:r>
            <a:endParaRPr lang="en-US" sz="1200">
              <a:solidFill>
                <a:srgbClr val="898989"/>
              </a:solidFill>
              <a:latin typeface="Calibri" pitchFamily="34" charset="0"/>
            </a:endParaRPr>
          </a:p>
        </p:txBody>
      </p:sp>
      <p:pic>
        <p:nvPicPr>
          <p:cNvPr id="1029" name="Picture 11" descr="C:\Documents and Settings\Administrator\My Documents\print\ARVI_grupiu_imoniu_logotipai\arvi_logo.jpg"/>
          <p:cNvPicPr>
            <a:picLocks noChangeAspect="1" noChangeArrowheads="1"/>
          </p:cNvPicPr>
          <p:nvPr/>
        </p:nvPicPr>
        <p:blipFill>
          <a:blip r:embed="rId14"/>
          <a:srcRect/>
          <a:stretch>
            <a:fillRect/>
          </a:stretch>
        </p:blipFill>
        <p:spPr bwMode="auto">
          <a:xfrm>
            <a:off x="1049338" y="6438900"/>
            <a:ext cx="685800" cy="222250"/>
          </a:xfrm>
          <a:prstGeom prst="rect">
            <a:avLst/>
          </a:prstGeom>
          <a:noFill/>
          <a:ln w="9525">
            <a:noFill/>
            <a:miter lim="800000"/>
            <a:headEnd/>
            <a:tailEnd/>
          </a:ln>
        </p:spPr>
      </p:pic>
      <p:sp>
        <p:nvSpPr>
          <p:cNvPr id="11" name="Rectangle 10"/>
          <p:cNvSpPr/>
          <p:nvPr/>
        </p:nvSpPr>
        <p:spPr>
          <a:xfrm>
            <a:off x="8839200" y="5257800"/>
            <a:ext cx="304800" cy="1600200"/>
          </a:xfrm>
          <a:prstGeom prst="rect">
            <a:avLst/>
          </a:prstGeom>
          <a:solidFill>
            <a:srgbClr val="C00000"/>
          </a:solidFill>
          <a:ln w="0">
            <a:solidFill>
              <a:srgbClr val="C0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pic>
        <p:nvPicPr>
          <p:cNvPr id="1031" name="Picture 2"/>
          <p:cNvPicPr>
            <a:picLocks noChangeAspect="1" noChangeArrowheads="1"/>
          </p:cNvPicPr>
          <p:nvPr/>
        </p:nvPicPr>
        <p:blipFill>
          <a:blip r:embed="rId15"/>
          <a:srcRect/>
          <a:stretch>
            <a:fillRect/>
          </a:stretch>
        </p:blipFill>
        <p:spPr bwMode="auto">
          <a:xfrm>
            <a:off x="71438" y="42863"/>
            <a:ext cx="2428875" cy="600075"/>
          </a:xfrm>
          <a:prstGeom prst="rect">
            <a:avLst/>
          </a:prstGeom>
          <a:noFill/>
          <a:ln w="9525">
            <a:noFill/>
            <a:miter lim="800000"/>
            <a:headEnd/>
            <a:tailEnd/>
          </a:ln>
        </p:spPr>
      </p:pic>
      <p:sp>
        <p:nvSpPr>
          <p:cNvPr id="103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 id="2147483748" r:id="rId4"/>
    <p:sldLayoutId id="2147483747" r:id="rId5"/>
    <p:sldLayoutId id="2147483746" r:id="rId6"/>
    <p:sldLayoutId id="2147483745" r:id="rId7"/>
    <p:sldLayoutId id="2147483744" r:id="rId8"/>
    <p:sldLayoutId id="2147483743" r:id="rId9"/>
    <p:sldLayoutId id="2147483742" r:id="rId10"/>
    <p:sldLayoutId id="2147483741"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839200" y="0"/>
            <a:ext cx="304800" cy="5257800"/>
          </a:xfrm>
          <a:prstGeom prst="rect">
            <a:avLst/>
          </a:prstGeom>
          <a:solidFill>
            <a:schemeClr val="bg1">
              <a:lumMod val="75000"/>
              <a:alpha val="83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8839200" y="5257800"/>
            <a:ext cx="304800" cy="1600200"/>
          </a:xfrm>
          <a:prstGeom prst="rect">
            <a:avLst/>
          </a:prstGeom>
          <a:solidFill>
            <a:srgbClr val="C00000"/>
          </a:solidFill>
          <a:ln w="0">
            <a:solidFill>
              <a:srgbClr val="C0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pic>
        <p:nvPicPr>
          <p:cNvPr id="13316" name="Picture 2"/>
          <p:cNvPicPr>
            <a:picLocks noChangeAspect="1" noChangeArrowheads="1"/>
          </p:cNvPicPr>
          <p:nvPr/>
        </p:nvPicPr>
        <p:blipFill>
          <a:blip r:embed="rId14"/>
          <a:srcRect/>
          <a:stretch>
            <a:fillRect/>
          </a:stretch>
        </p:blipFill>
        <p:spPr bwMode="auto">
          <a:xfrm>
            <a:off x="39688" y="66675"/>
            <a:ext cx="868362" cy="214313"/>
          </a:xfrm>
          <a:prstGeom prst="rect">
            <a:avLst/>
          </a:prstGeom>
          <a:noFill/>
          <a:ln w="9525">
            <a:noFill/>
            <a:miter lim="800000"/>
            <a:headEnd/>
            <a:tailEnd/>
          </a:ln>
        </p:spPr>
      </p:pic>
      <p:sp>
        <p:nvSpPr>
          <p:cNvPr id="13317" name="Title Placeholder 1"/>
          <p:cNvSpPr>
            <a:spLocks noGrp="1"/>
          </p:cNvSpPr>
          <p:nvPr>
            <p:ph type="title"/>
          </p:nvPr>
        </p:nvSpPr>
        <p:spPr bwMode="auto">
          <a:xfrm>
            <a:off x="395288" y="3333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331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endParaRPr lang="en-US"/>
          </a:p>
        </p:txBody>
      </p:sp>
      <p:sp>
        <p:nvSpPr>
          <p:cNvPr id="11" name="Footer Placeholder 1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63" r:id="rId1"/>
    <p:sldLayoutId id="2147483762" r:id="rId2"/>
    <p:sldLayoutId id="2147483761" r:id="rId3"/>
    <p:sldLayoutId id="2147483760" r:id="rId4"/>
    <p:sldLayoutId id="2147483759" r:id="rId5"/>
    <p:sldLayoutId id="2147483758" r:id="rId6"/>
    <p:sldLayoutId id="2147483757" r:id="rId7"/>
    <p:sldLayoutId id="2147483756" r:id="rId8"/>
    <p:sldLayoutId id="2147483755" r:id="rId9"/>
    <p:sldLayoutId id="2147483754" r:id="rId10"/>
    <p:sldLayoutId id="2147483753" r:id="rId11"/>
    <p:sldLayoutId id="2147483752"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66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66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182A0E1-9A03-4797-8D26-40117E225372}" type="datetimeFigureOut">
              <a:rPr lang="en-US"/>
              <a:pPr>
                <a:defRPr/>
              </a:pPr>
              <a:t>8/28/2015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3BFF475-E6A0-46D3-B364-4530CB4F1B10}" type="slidenum">
              <a:rPr lang="en-US"/>
              <a:pPr>
                <a:defRPr/>
              </a:pPr>
              <a:t>‹#›</a:t>
            </a:fld>
            <a:endParaRPr lang="en-US" dirty="0"/>
          </a:p>
        </p:txBody>
      </p:sp>
      <p:grpSp>
        <p:nvGrpSpPr>
          <p:cNvPr id="266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p>
          </p:txBody>
        </p:sp>
      </p:grpSp>
    </p:spTree>
  </p:cSld>
  <p:clrMap bg1="lt1" tx1="dk1" bg2="lt2" tx2="dk2" accent1="accent1" accent2="accent2" accent3="accent3" accent4="accent4" accent5="accent5" accent6="accent6" hlink="hlink" folHlink="folHlink"/>
  <p:sldLayoutIdLst>
    <p:sldLayoutId id="2147483772" r:id="rId1"/>
    <p:sldLayoutId id="2147483771" r:id="rId2"/>
    <p:sldLayoutId id="2147483773" r:id="rId3"/>
    <p:sldLayoutId id="2147483770" r:id="rId4"/>
    <p:sldLayoutId id="2147483769" r:id="rId5"/>
    <p:sldLayoutId id="2147483768" r:id="rId6"/>
    <p:sldLayoutId id="2147483767" r:id="rId7"/>
    <p:sldLayoutId id="2147483766" r:id="rId8"/>
    <p:sldLayoutId id="2147483774" r:id="rId9"/>
    <p:sldLayoutId id="2147483765" r:id="rId10"/>
    <p:sldLayoutId id="2147483764"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10568" y="4010323"/>
            <a:ext cx="6692858" cy="584774"/>
          </a:xfrm>
          <a:prstGeom prst="rect">
            <a:avLst/>
          </a:prstGeom>
        </p:spPr>
        <p:txBody>
          <a:bodyPr wrap="none">
            <a:prstTxWarp prst="textPlain">
              <a:avLst/>
            </a:prstTxWarp>
            <a:spAutoFit/>
          </a:bodyPr>
          <a:lstStyle/>
          <a:p>
            <a:pPr algn="ctr">
              <a:defRPr/>
            </a:pPr>
            <a:r>
              <a:rPr lang="en-US" sz="3200" i="1" noProof="1">
                <a:ln w="0"/>
                <a:latin typeface="Times New Roman" panose="02020603050405020304" pitchFamily="18" charset="0"/>
                <a:cs typeface="Times New Roman" panose="02020603050405020304" pitchFamily="18" charset="0"/>
              </a:rPr>
              <a:t>A new product for the de-icing market</a:t>
            </a:r>
            <a:endParaRPr lang="en-US" sz="3200" i="1" dirty="0">
              <a:ln w="0"/>
            </a:endParaRPr>
          </a:p>
        </p:txBody>
      </p:sp>
      <p:sp>
        <p:nvSpPr>
          <p:cNvPr id="40962" name="Rectangle 4"/>
          <p:cNvSpPr>
            <a:spLocks noChangeArrowheads="1"/>
          </p:cNvSpPr>
          <p:nvPr/>
        </p:nvSpPr>
        <p:spPr bwMode="auto">
          <a:xfrm>
            <a:off x="323850" y="1989138"/>
            <a:ext cx="8207375" cy="1128712"/>
          </a:xfrm>
          <a:prstGeom prst="rect">
            <a:avLst/>
          </a:prstGeom>
          <a:noFill/>
          <a:ln w="9525">
            <a:noFill/>
            <a:miter lim="800000"/>
            <a:headEnd/>
            <a:tailEnd/>
          </a:ln>
        </p:spPr>
        <p:txBody>
          <a:bodyPr>
            <a:spAutoFit/>
          </a:bodyPr>
          <a:lstStyle/>
          <a:p>
            <a:r>
              <a:rPr lang="en-GB" sz="6800" b="1" i="1">
                <a:solidFill>
                  <a:srgbClr val="FF5050"/>
                </a:solidFill>
              </a:rPr>
              <a:t>          </a:t>
            </a:r>
            <a:r>
              <a:rPr lang="en-GB" sz="6800" b="1" i="1">
                <a:solidFill>
                  <a:srgbClr val="FF5050"/>
                </a:solidFill>
                <a:latin typeface="Times New Roman" pitchFamily="18" charset="0"/>
              </a:rPr>
              <a:t>De-icer</a:t>
            </a:r>
            <a:r>
              <a:rPr lang="en-GB" sz="5400">
                <a:latin typeface="Times New Roman" pitchFamily="18" charset="0"/>
              </a:rPr>
              <a:t> </a:t>
            </a:r>
            <a:r>
              <a:rPr lang="en-GB" sz="5400" b="1" i="1">
                <a:solidFill>
                  <a:srgbClr val="000000"/>
                </a:solidFill>
                <a:latin typeface="Times New Roman" pitchFamily="18" charset="0"/>
              </a:rPr>
              <a:t> </a:t>
            </a:r>
            <a:r>
              <a:rPr lang="de-DE">
                <a:latin typeface="Times New Roman" pitchFamily="18" charset="0"/>
              </a:rPr>
              <a:t> </a:t>
            </a:r>
          </a:p>
        </p:txBody>
      </p:sp>
      <p:pic>
        <p:nvPicPr>
          <p:cNvPr id="40963" name="Picture 5" descr="Holz RIVA"/>
          <p:cNvPicPr>
            <a:picLocks noChangeAspect="1" noChangeArrowheads="1"/>
          </p:cNvPicPr>
          <p:nvPr/>
        </p:nvPicPr>
        <p:blipFill>
          <a:blip r:embed="rId3"/>
          <a:srcRect/>
          <a:stretch>
            <a:fillRect/>
          </a:stretch>
        </p:blipFill>
        <p:spPr bwMode="auto">
          <a:xfrm>
            <a:off x="5219700" y="836613"/>
            <a:ext cx="3708400"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34975" y="2133600"/>
            <a:ext cx="4137025" cy="2289175"/>
          </a:xfrm>
          <a:prstGeom prst="rect">
            <a:avLst/>
          </a:prstGeom>
          <a:noFill/>
          <a:ln w="9525">
            <a:noFill/>
            <a:miter lim="800000"/>
            <a:headEnd/>
            <a:tailEnd/>
          </a:ln>
        </p:spPr>
        <p:txBody>
          <a:bodyPr>
            <a:spAutoFit/>
          </a:bodyPr>
          <a:lstStyle/>
          <a:p>
            <a:pPr marL="285750" indent="-285750">
              <a:buFont typeface="Wingdings" pitchFamily="2" charset="2"/>
              <a:buChar char="§"/>
            </a:pPr>
            <a:r>
              <a:rPr lang="en-GB">
                <a:latin typeface="Times New Roman" pitchFamily="18" charset="0"/>
              </a:rPr>
              <a:t>The efficiency of the </a:t>
            </a: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a:t>
            </a:r>
            <a:r>
              <a:rPr lang="en-GB">
                <a:latin typeface="Times New Roman" pitchFamily="18" charset="0"/>
                <a:ea typeface="Calibri" pitchFamily="34" charset="0"/>
                <a:cs typeface="Times New Roman" pitchFamily="18" charset="0"/>
              </a:rPr>
              <a:t>product </a:t>
            </a:r>
            <a:r>
              <a:rPr lang="en-GB">
                <a:latin typeface="Times New Roman" pitchFamily="18" charset="0"/>
              </a:rPr>
              <a:t>mixture is exhibited by its extremely quick performance; </a:t>
            </a:r>
          </a:p>
          <a:p>
            <a:pPr marL="285750" indent="-285750">
              <a:buFont typeface="Wingdings" pitchFamily="2" charset="2"/>
              <a:buChar char="§"/>
            </a:pPr>
            <a:endParaRPr lang="en-GB">
              <a:latin typeface="Times New Roman" pitchFamily="18" charset="0"/>
            </a:endParaRPr>
          </a:p>
          <a:p>
            <a:pPr marL="285750" indent="-285750"/>
            <a:endParaRPr lang="lt-LT">
              <a:latin typeface="Times New Roman" pitchFamily="18" charset="0"/>
            </a:endParaRPr>
          </a:p>
          <a:p>
            <a:pPr marL="285750" indent="-285750">
              <a:buFont typeface="Wingdings" pitchFamily="2" charset="2"/>
              <a:buChar char="§"/>
            </a:pPr>
            <a:r>
              <a:rPr lang="en-GB">
                <a:latin typeface="Times New Roman" pitchFamily="18" charset="0"/>
              </a:rPr>
              <a:t>During the first 30 min., </a:t>
            </a: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a:t>
            </a:r>
            <a:r>
              <a:rPr lang="en-GB">
                <a:latin typeface="Times New Roman" pitchFamily="18" charset="0"/>
              </a:rPr>
              <a:t>product melts almost twice as much ice than sodium chloride.</a:t>
            </a:r>
          </a:p>
        </p:txBody>
      </p:sp>
      <p:sp>
        <p:nvSpPr>
          <p:cNvPr id="59394" name="Rectangle 5"/>
          <p:cNvSpPr>
            <a:spLocks noChangeArrowheads="1"/>
          </p:cNvSpPr>
          <p:nvPr/>
        </p:nvSpPr>
        <p:spPr bwMode="auto">
          <a:xfrm>
            <a:off x="452438" y="812800"/>
            <a:ext cx="3960812" cy="701675"/>
          </a:xfrm>
          <a:prstGeom prst="rect">
            <a:avLst/>
          </a:prstGeom>
          <a:noFill/>
          <a:ln w="9525">
            <a:noFill/>
            <a:miter lim="800000"/>
            <a:headEnd/>
            <a:tailEnd/>
          </a:ln>
        </p:spPr>
        <p:txBody>
          <a:bodyPr>
            <a:spAutoFit/>
          </a:bodyPr>
          <a:lstStyle/>
          <a:p>
            <a:pPr algn="ctr"/>
            <a:r>
              <a:rPr lang="en-GB" sz="2000" b="1" i="1" u="sng">
                <a:latin typeface="Times New Roman" pitchFamily="18" charset="0"/>
                <a:cs typeface="Times New Roman" pitchFamily="18" charset="0"/>
              </a:rPr>
              <a:t>Efficiency evaluation results (for ice-mass loss)</a:t>
            </a:r>
          </a:p>
        </p:txBody>
      </p:sp>
      <p:sp>
        <p:nvSpPr>
          <p:cNvPr id="10" name="Rectangle 9"/>
          <p:cNvSpPr/>
          <p:nvPr/>
        </p:nvSpPr>
        <p:spPr>
          <a:xfrm>
            <a:off x="4725988" y="188913"/>
            <a:ext cx="4267200" cy="320516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9396" name="Picture 10"/>
          <p:cNvPicPr>
            <a:picLocks noChangeAspect="1" noChangeArrowheads="1"/>
          </p:cNvPicPr>
          <p:nvPr/>
        </p:nvPicPr>
        <p:blipFill>
          <a:blip r:embed="rId3"/>
          <a:srcRect/>
          <a:stretch>
            <a:fillRect/>
          </a:stretch>
        </p:blipFill>
        <p:spPr bwMode="auto">
          <a:xfrm>
            <a:off x="4856163" y="279400"/>
            <a:ext cx="4051300" cy="3024188"/>
          </a:xfrm>
          <a:prstGeom prst="rect">
            <a:avLst/>
          </a:prstGeom>
          <a:noFill/>
          <a:ln w="9525">
            <a:noFill/>
            <a:miter lim="800000"/>
            <a:headEnd/>
            <a:tailEnd/>
          </a:ln>
        </p:spPr>
      </p:pic>
      <p:sp>
        <p:nvSpPr>
          <p:cNvPr id="12" name="Rectangle 11"/>
          <p:cNvSpPr/>
          <p:nvPr/>
        </p:nvSpPr>
        <p:spPr>
          <a:xfrm>
            <a:off x="4725988" y="3538538"/>
            <a:ext cx="4267200" cy="320516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9398" name="Picture 12"/>
          <p:cNvPicPr>
            <a:picLocks noChangeAspect="1" noChangeArrowheads="1"/>
          </p:cNvPicPr>
          <p:nvPr/>
        </p:nvPicPr>
        <p:blipFill>
          <a:blip r:embed="rId4"/>
          <a:srcRect/>
          <a:stretch>
            <a:fillRect/>
          </a:stretch>
        </p:blipFill>
        <p:spPr bwMode="auto">
          <a:xfrm>
            <a:off x="4856163" y="3617913"/>
            <a:ext cx="4051300"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Line 127"/>
          <p:cNvSpPr>
            <a:spLocks noChangeShapeType="1"/>
          </p:cNvSpPr>
          <p:nvPr/>
        </p:nvSpPr>
        <p:spPr bwMode="auto">
          <a:xfrm>
            <a:off x="1908175" y="1412875"/>
            <a:ext cx="5216525" cy="0"/>
          </a:xfrm>
          <a:prstGeom prst="line">
            <a:avLst/>
          </a:prstGeom>
          <a:noFill/>
          <a:ln w="38100">
            <a:solidFill>
              <a:schemeClr val="tx1"/>
            </a:solidFill>
            <a:round/>
            <a:headEnd/>
            <a:tailEnd/>
          </a:ln>
        </p:spPr>
        <p:txBody>
          <a:bodyPr/>
          <a:lstStyle/>
          <a:p>
            <a:endParaRPr lang="lt-LT"/>
          </a:p>
        </p:txBody>
      </p:sp>
      <p:sp>
        <p:nvSpPr>
          <p:cNvPr id="61442" name="TextBox 5"/>
          <p:cNvSpPr txBox="1">
            <a:spLocks noChangeArrowheads="1"/>
          </p:cNvSpPr>
          <p:nvPr/>
        </p:nvSpPr>
        <p:spPr bwMode="auto">
          <a:xfrm>
            <a:off x="611188" y="836613"/>
            <a:ext cx="7620000" cy="457200"/>
          </a:xfrm>
          <a:prstGeom prst="rect">
            <a:avLst/>
          </a:prstGeom>
          <a:noFill/>
          <a:ln w="9525">
            <a:noFill/>
            <a:miter lim="800000"/>
            <a:headEnd/>
            <a:tailEnd/>
          </a:ln>
        </p:spPr>
        <p:txBody>
          <a:bodyPr>
            <a:spAutoFit/>
          </a:bodyPr>
          <a:lstStyle/>
          <a:p>
            <a:pPr algn="ctr"/>
            <a:r>
              <a:rPr lang="en-GB" sz="2400" b="1" i="1">
                <a:solidFill>
                  <a:srgbClr val="000000"/>
                </a:solidFill>
                <a:latin typeface="Times New Roman" pitchFamily="18" charset="0"/>
                <a:cs typeface="Times New Roman" pitchFamily="18" charset="0"/>
              </a:rPr>
              <a:t>What benefits do we get with </a:t>
            </a:r>
            <a:r>
              <a:rPr lang="en-GB" sz="2400" b="1" i="1">
                <a:solidFill>
                  <a:srgbClr val="FF5050"/>
                </a:solidFill>
                <a:latin typeface="Times New Roman" pitchFamily="18" charset="0"/>
                <a:cs typeface="Times New Roman" pitchFamily="18" charset="0"/>
              </a:rPr>
              <a:t>De-icer</a:t>
            </a:r>
            <a:r>
              <a:rPr lang="en-GB" sz="2400" b="1" i="1">
                <a:solidFill>
                  <a:srgbClr val="000000"/>
                </a:solidFill>
                <a:latin typeface="Times New Roman" pitchFamily="18" charset="0"/>
                <a:cs typeface="Times New Roman" pitchFamily="18" charset="0"/>
              </a:rPr>
              <a:t>?</a:t>
            </a:r>
          </a:p>
        </p:txBody>
      </p:sp>
      <p:sp>
        <p:nvSpPr>
          <p:cNvPr id="61443" name="Content Placeholder 2"/>
          <p:cNvSpPr txBox="1">
            <a:spLocks/>
          </p:cNvSpPr>
          <p:nvPr/>
        </p:nvSpPr>
        <p:spPr bwMode="auto">
          <a:xfrm>
            <a:off x="468313" y="1557338"/>
            <a:ext cx="8316912" cy="4464050"/>
          </a:xfrm>
          <a:prstGeom prst="rect">
            <a:avLst/>
          </a:prstGeom>
          <a:noFill/>
          <a:ln w="9525">
            <a:noFill/>
            <a:miter lim="800000"/>
            <a:headEnd/>
            <a:tailEnd/>
          </a:ln>
        </p:spPr>
        <p:txBody>
          <a:bodyPr/>
          <a:lstStyle/>
          <a:p>
            <a:pPr>
              <a:lnSpc>
                <a:spcPts val="2200"/>
              </a:lnSpc>
              <a:spcBef>
                <a:spcPct val="20000"/>
              </a:spcBef>
              <a:buFont typeface="Arial" charset="0"/>
              <a:buNone/>
            </a:pPr>
            <a:r>
              <a:rPr lang="en-GB" sz="2000" b="1" u="sng">
                <a:solidFill>
                  <a:srgbClr val="000000"/>
                </a:solidFill>
                <a:latin typeface="Times New Roman" pitchFamily="18" charset="0"/>
                <a:cs typeface="Times New Roman" pitchFamily="18" charset="0"/>
              </a:rPr>
              <a:t>Less kilometres worked for spreaders</a:t>
            </a:r>
            <a:r>
              <a:rPr lang="en-GB" sz="2000" b="1">
                <a:solidFill>
                  <a:srgbClr val="000000"/>
                </a:solidFill>
                <a:latin typeface="Times New Roman" pitchFamily="18" charset="0"/>
                <a:cs typeface="Times New Roman" pitchFamily="18" charset="0"/>
              </a:rPr>
              <a:t>,</a:t>
            </a:r>
          </a:p>
          <a:p>
            <a:pPr>
              <a:lnSpc>
                <a:spcPts val="2200"/>
              </a:lnSpc>
              <a:spcBef>
                <a:spcPct val="20000"/>
              </a:spcBef>
              <a:buFont typeface="Arial" charset="0"/>
              <a:buNone/>
            </a:pPr>
            <a:r>
              <a:rPr lang="en-GB">
                <a:solidFill>
                  <a:srgbClr val="000000"/>
                </a:solidFill>
                <a:latin typeface="Times New Roman" pitchFamily="18" charset="0"/>
                <a:cs typeface="Times New Roman" pitchFamily="18" charset="0"/>
              </a:rPr>
              <a:t>Dust-free mixture </a:t>
            </a:r>
            <a:r>
              <a:rPr lang="en-GB" sz="2000"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can be evenly distributed and stays for up to 25 % longer on the pavement thus reducing the number of voyages for spreaders;</a:t>
            </a:r>
            <a:endParaRPr lang="en-GB">
              <a:latin typeface="Times New Roman" pitchFamily="18" charset="0"/>
              <a:cs typeface="Times New Roman" pitchFamily="18" charset="0"/>
            </a:endParaRPr>
          </a:p>
          <a:p>
            <a:pPr>
              <a:lnSpc>
                <a:spcPts val="2200"/>
              </a:lnSpc>
              <a:spcBef>
                <a:spcPct val="20000"/>
              </a:spcBef>
              <a:buFont typeface="Arial" charset="0"/>
              <a:buNone/>
            </a:pPr>
            <a:endParaRPr lang="en-GB" sz="2000" u="sng">
              <a:solidFill>
                <a:srgbClr val="000000"/>
              </a:solidFill>
              <a:latin typeface="Times New Roman" pitchFamily="18" charset="0"/>
              <a:cs typeface="Times New Roman" pitchFamily="18" charset="0"/>
            </a:endParaRPr>
          </a:p>
          <a:p>
            <a:pPr>
              <a:lnSpc>
                <a:spcPts val="2200"/>
              </a:lnSpc>
              <a:spcBef>
                <a:spcPct val="20000"/>
              </a:spcBef>
              <a:buFont typeface="Wingdings" pitchFamily="2" charset="2"/>
              <a:buChar char="§"/>
            </a:pPr>
            <a:r>
              <a:rPr lang="en-GB" sz="2000" b="1" u="sng">
                <a:solidFill>
                  <a:srgbClr val="000000"/>
                </a:solidFill>
                <a:latin typeface="Times New Roman" pitchFamily="18" charset="0"/>
                <a:cs typeface="Times New Roman" pitchFamily="18" charset="0"/>
              </a:rPr>
              <a:t>Lower road and machinery maintenance costs</a:t>
            </a:r>
            <a:r>
              <a:rPr lang="en-GB" sz="2000" b="1">
                <a:solidFill>
                  <a:srgbClr val="000000"/>
                </a:solidFill>
                <a:latin typeface="Times New Roman" pitchFamily="18" charset="0"/>
                <a:cs typeface="Times New Roman" pitchFamily="18" charset="0"/>
              </a:rPr>
              <a:t>,</a:t>
            </a:r>
          </a:p>
          <a:p>
            <a:pPr>
              <a:lnSpc>
                <a:spcPts val="2200"/>
              </a:lnSpc>
              <a:spcBef>
                <a:spcPct val="20000"/>
              </a:spcBef>
              <a:buFont typeface="Arial" charset="0"/>
              <a:buNone/>
            </a:pPr>
            <a:r>
              <a:rPr lang="en-GB">
                <a:latin typeface="Times New Roman" pitchFamily="18" charset="0"/>
                <a:cs typeface="Times New Roman" pitchFamily="18" charset="0"/>
              </a:rPr>
              <a:t>Three components with inhibiting properties result in up to 32 lower corrosion rates when compared to pure sodium chloride solutions of the same salinity. This significantly reduces negative effects on metals and metal structures</a:t>
            </a:r>
            <a:r>
              <a:rPr lang="en-US" sz="1600">
                <a:latin typeface="Times New Roman" pitchFamily="18" charset="0"/>
                <a:cs typeface="Times New Roman" pitchFamily="18" charset="0"/>
              </a:rPr>
              <a:t>;</a:t>
            </a:r>
          </a:p>
          <a:p>
            <a:pPr>
              <a:lnSpc>
                <a:spcPts val="2200"/>
              </a:lnSpc>
              <a:spcBef>
                <a:spcPct val="20000"/>
              </a:spcBef>
              <a:buFont typeface="Arial" charset="0"/>
              <a:buNone/>
            </a:pPr>
            <a:endParaRPr lang="en-US" sz="1600">
              <a:solidFill>
                <a:srgbClr val="000000"/>
              </a:solidFill>
              <a:latin typeface="Times New Roman" pitchFamily="18" charset="0"/>
              <a:cs typeface="Times New Roman" pitchFamily="18" charset="0"/>
            </a:endParaRPr>
          </a:p>
          <a:p>
            <a:pPr>
              <a:lnSpc>
                <a:spcPts val="2200"/>
              </a:lnSpc>
              <a:spcBef>
                <a:spcPct val="20000"/>
              </a:spcBef>
              <a:buFont typeface="Wingdings" pitchFamily="2" charset="2"/>
              <a:buChar char="§"/>
            </a:pPr>
            <a:r>
              <a:rPr lang="en-GB" sz="2000" b="1" u="sng">
                <a:solidFill>
                  <a:srgbClr val="000000"/>
                </a:solidFill>
                <a:latin typeface="Times New Roman" pitchFamily="18" charset="0"/>
                <a:cs typeface="Times New Roman" pitchFamily="18" charset="0"/>
              </a:rPr>
              <a:t>More environmentally-friendly </a:t>
            </a:r>
            <a:r>
              <a:rPr lang="en-GB" sz="2000" b="1" i="1" u="sng">
                <a:solidFill>
                  <a:srgbClr val="FF5050"/>
                </a:solidFill>
                <a:latin typeface="Times New Roman" pitchFamily="18" charset="0"/>
                <a:cs typeface="Times New Roman" pitchFamily="18" charset="0"/>
              </a:rPr>
              <a:t>De-icer</a:t>
            </a:r>
            <a:endParaRPr lang="en-GB" sz="2000" i="1">
              <a:solidFill>
                <a:srgbClr val="FF5050"/>
              </a:solidFill>
              <a:latin typeface="Times New Roman" pitchFamily="18" charset="0"/>
              <a:cs typeface="Times New Roman" pitchFamily="18" charset="0"/>
            </a:endParaRPr>
          </a:p>
          <a:p>
            <a:pPr>
              <a:lnSpc>
                <a:spcPts val="2200"/>
              </a:lnSpc>
              <a:spcBef>
                <a:spcPct val="20000"/>
              </a:spcBef>
              <a:buFont typeface="Arial" charset="0"/>
              <a:buNone/>
            </a:pPr>
            <a:r>
              <a:rPr lang="en-GB">
                <a:latin typeface="Times New Roman" pitchFamily="18" charset="0"/>
                <a:cs typeface="Times New Roman" pitchFamily="18" charset="0"/>
              </a:rPr>
              <a:t>Molasses and urea additives exhibit good anti-corrosive properties, compensate negative effects of salt on plants and soil, and contribute to snow and ice melting in lower temperatures (up to -25 </a:t>
            </a:r>
            <a:r>
              <a:rPr lang="en-GB">
                <a:latin typeface="Times New Roman" pitchFamily="18" charset="0"/>
              </a:rPr>
              <a:t>°C).</a:t>
            </a:r>
            <a:endParaRPr lang="en-GB">
              <a:solidFill>
                <a:srgbClr val="00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txBox="1">
            <a:spLocks/>
          </p:cNvSpPr>
          <p:nvPr/>
        </p:nvSpPr>
        <p:spPr bwMode="auto">
          <a:xfrm>
            <a:off x="539750" y="333375"/>
            <a:ext cx="8285163" cy="1295400"/>
          </a:xfrm>
          <a:prstGeom prst="rect">
            <a:avLst/>
          </a:prstGeom>
          <a:noFill/>
          <a:ln w="9525">
            <a:noFill/>
            <a:miter lim="800000"/>
            <a:headEnd/>
            <a:tailEnd/>
          </a:ln>
        </p:spPr>
        <p:txBody>
          <a:bodyPr/>
          <a:lstStyle/>
          <a:p>
            <a:pPr algn="ctr">
              <a:spcBef>
                <a:spcPct val="20000"/>
              </a:spcBef>
              <a:buFont typeface="Arial" charset="0"/>
              <a:buNone/>
            </a:pPr>
            <a:endParaRPr lang="lt-LT" sz="2000" b="1" i="1" noProof="1">
              <a:solidFill>
                <a:srgbClr val="000000"/>
              </a:solidFill>
              <a:latin typeface="Times New Roman" pitchFamily="18" charset="0"/>
              <a:cs typeface="Times New Roman" pitchFamily="18" charset="0"/>
            </a:endParaRPr>
          </a:p>
          <a:p>
            <a:pPr algn="ctr">
              <a:spcBef>
                <a:spcPct val="20000"/>
              </a:spcBef>
              <a:buFont typeface="Arial" charset="0"/>
              <a:buNone/>
            </a:pPr>
            <a:r>
              <a:rPr lang="en-GB" sz="2400" b="1" i="1">
                <a:solidFill>
                  <a:srgbClr val="FF5050"/>
                </a:solidFill>
                <a:latin typeface="Times New Roman" pitchFamily="18" charset="0"/>
                <a:cs typeface="Times New Roman" pitchFamily="18" charset="0"/>
              </a:rPr>
              <a:t>De-icer</a:t>
            </a:r>
            <a:r>
              <a:rPr lang="en-GB" sz="2400" b="1" i="1">
                <a:solidFill>
                  <a:srgbClr val="000000"/>
                </a:solidFill>
                <a:latin typeface="Times New Roman" pitchFamily="18" charset="0"/>
                <a:cs typeface="Times New Roman" pitchFamily="18" charset="0"/>
              </a:rPr>
              <a:t>– </a:t>
            </a:r>
            <a:r>
              <a:rPr lang="en-GB" sz="2400" i="1">
                <a:solidFill>
                  <a:srgbClr val="000000"/>
                </a:solidFill>
                <a:latin typeface="Times New Roman" pitchFamily="18" charset="0"/>
                <a:cs typeface="Times New Roman" pitchFamily="18" charset="0"/>
              </a:rPr>
              <a:t>an innovative and cost-efficient guarantee of high-quality maintenance standards for roads</a:t>
            </a:r>
          </a:p>
        </p:txBody>
      </p:sp>
      <p:sp>
        <p:nvSpPr>
          <p:cNvPr id="63490" name="Rectangle 1"/>
          <p:cNvSpPr>
            <a:spLocks noChangeArrowheads="1"/>
          </p:cNvSpPr>
          <p:nvPr/>
        </p:nvSpPr>
        <p:spPr bwMode="auto">
          <a:xfrm>
            <a:off x="323850" y="2549525"/>
            <a:ext cx="8208963" cy="3143250"/>
          </a:xfrm>
          <a:prstGeom prst="rect">
            <a:avLst/>
          </a:prstGeom>
          <a:noFill/>
          <a:ln w="9525">
            <a:noFill/>
            <a:miter lim="800000"/>
            <a:headEnd/>
            <a:tailEnd/>
          </a:ln>
        </p:spPr>
        <p:txBody>
          <a:bodyPr>
            <a:spAutoFit/>
          </a:bodyPr>
          <a:lstStyle/>
          <a:p>
            <a:endParaRPr lang="en-GB" sz="2400" b="1">
              <a:latin typeface="Times New Roman" pitchFamily="18" charset="0"/>
            </a:endParaRPr>
          </a:p>
          <a:p>
            <a:r>
              <a:rPr lang="en-GB" sz="2400" b="1">
                <a:latin typeface="Times New Roman" pitchFamily="18" charset="0"/>
              </a:rPr>
              <a:t>Your reliable supplier :</a:t>
            </a:r>
          </a:p>
          <a:p>
            <a:r>
              <a:rPr lang="en-GB" sz="2400" b="1">
                <a:latin typeface="Times New Roman" pitchFamily="18" charset="0"/>
              </a:rPr>
              <a:t>  </a:t>
            </a:r>
          </a:p>
          <a:p>
            <a:r>
              <a:rPr lang="en-GB" sz="1600" b="1">
                <a:latin typeface="Times New Roman" pitchFamily="18" charset="0"/>
              </a:rPr>
              <a:t>Reg. number – 300518056</a:t>
            </a:r>
          </a:p>
          <a:p>
            <a:r>
              <a:rPr lang="en-GB" sz="1600" b="1">
                <a:latin typeface="Times New Roman" pitchFamily="18" charset="0"/>
              </a:rPr>
              <a:t>VAT Nr : - LT 100002158012</a:t>
            </a:r>
          </a:p>
          <a:p>
            <a:r>
              <a:rPr lang="en-GB" sz="1600" b="1">
                <a:latin typeface="Times New Roman" pitchFamily="18" charset="0"/>
              </a:rPr>
              <a:t>Office </a:t>
            </a:r>
            <a:r>
              <a:rPr lang="lt-LT" sz="1600" b="1">
                <a:latin typeface="Times New Roman" pitchFamily="18" charset="0"/>
              </a:rPr>
              <a:t> </a:t>
            </a:r>
            <a:r>
              <a:rPr lang="en-GB" sz="1600" b="1">
                <a:latin typeface="Times New Roman" pitchFamily="18" charset="0"/>
              </a:rPr>
              <a:t>– K.Donelaičio 24-405 , Kaunas , LT 44239</a:t>
            </a:r>
            <a:br>
              <a:rPr lang="en-GB" sz="1600" b="1">
                <a:latin typeface="Times New Roman" pitchFamily="18" charset="0"/>
              </a:rPr>
            </a:br>
            <a:r>
              <a:rPr lang="en-GB" sz="1600" b="1">
                <a:latin typeface="Times New Roman" pitchFamily="18" charset="0"/>
              </a:rPr>
              <a:t> </a:t>
            </a:r>
          </a:p>
          <a:p>
            <a:r>
              <a:rPr lang="en-GB" sz="1600" b="1">
                <a:latin typeface="Times New Roman" pitchFamily="18" charset="0"/>
              </a:rPr>
              <a:t>Tel. +370 37 221363</a:t>
            </a:r>
          </a:p>
          <a:p>
            <a:r>
              <a:rPr lang="en-GB" sz="1600" b="1">
                <a:latin typeface="Times New Roman" pitchFamily="18" charset="0"/>
              </a:rPr>
              <a:t>Fax +370 698 51397</a:t>
            </a:r>
          </a:p>
          <a:p>
            <a:r>
              <a:rPr lang="en-GB" sz="1600" b="1">
                <a:latin typeface="Times New Roman" pitchFamily="18" charset="0"/>
              </a:rPr>
              <a:t>E-mail : info@holzriva.eu</a:t>
            </a:r>
          </a:p>
          <a:p>
            <a:r>
              <a:rPr lang="en-GB" sz="1600" b="1">
                <a:latin typeface="Times New Roman" pitchFamily="18" charset="0"/>
              </a:rPr>
              <a:t>Director : Rimantas Andrikonis</a:t>
            </a:r>
          </a:p>
        </p:txBody>
      </p:sp>
      <p:sp>
        <p:nvSpPr>
          <p:cNvPr id="63491" name="Rectangle 4"/>
          <p:cNvSpPr>
            <a:spLocks noChangeArrowheads="1"/>
          </p:cNvSpPr>
          <p:nvPr/>
        </p:nvSpPr>
        <p:spPr bwMode="auto">
          <a:xfrm>
            <a:off x="468313" y="1628775"/>
            <a:ext cx="8207375" cy="762000"/>
          </a:xfrm>
          <a:prstGeom prst="rect">
            <a:avLst/>
          </a:prstGeom>
          <a:noFill/>
          <a:ln w="9525">
            <a:noFill/>
            <a:miter lim="800000"/>
            <a:headEnd/>
            <a:tailEnd/>
          </a:ln>
        </p:spPr>
        <p:txBody>
          <a:bodyPr>
            <a:spAutoFit/>
          </a:bodyPr>
          <a:lstStyle/>
          <a:p>
            <a:r>
              <a:rPr lang="en-GB" sz="4400" b="1" i="1">
                <a:solidFill>
                  <a:srgbClr val="FF5050"/>
                </a:solidFill>
              </a:rPr>
              <a:t>       </a:t>
            </a:r>
            <a:r>
              <a:rPr lang="en-GB" sz="4400" b="1" i="1">
                <a:solidFill>
                  <a:srgbClr val="FF5050"/>
                </a:solidFill>
                <a:latin typeface="Times New Roman" pitchFamily="18" charset="0"/>
              </a:rPr>
              <a:t>De-icer</a:t>
            </a:r>
            <a:r>
              <a:rPr lang="en-GB" sz="4400">
                <a:latin typeface="Times New Roman" pitchFamily="18" charset="0"/>
              </a:rPr>
              <a:t> </a:t>
            </a:r>
            <a:r>
              <a:rPr lang="en-GB" sz="3600" b="1" i="1">
                <a:solidFill>
                  <a:srgbClr val="000000"/>
                </a:solidFill>
                <a:latin typeface="Times New Roman" pitchFamily="18" charset="0"/>
              </a:rPr>
              <a:t>safe and reliable</a:t>
            </a:r>
            <a:r>
              <a:rPr lang="de-DE" sz="3600" b="1" i="1">
                <a:solidFill>
                  <a:srgbClr val="000000"/>
                </a:solidFill>
                <a:latin typeface="Times New Roman" pitchFamily="18" charset="0"/>
              </a:rPr>
              <a:t>!</a:t>
            </a:r>
            <a:r>
              <a:rPr lang="de-DE">
                <a:latin typeface="Times New Roman" pitchFamily="18" charset="0"/>
              </a:rPr>
              <a:t> </a:t>
            </a:r>
          </a:p>
        </p:txBody>
      </p:sp>
      <p:pic>
        <p:nvPicPr>
          <p:cNvPr id="63492" name="Picture 5" descr="Holz RIVA"/>
          <p:cNvPicPr>
            <a:picLocks noChangeAspect="1" noChangeArrowheads="1"/>
          </p:cNvPicPr>
          <p:nvPr/>
        </p:nvPicPr>
        <p:blipFill>
          <a:blip r:embed="rId3"/>
          <a:srcRect/>
          <a:stretch>
            <a:fillRect/>
          </a:stretch>
        </p:blipFill>
        <p:spPr bwMode="auto">
          <a:xfrm>
            <a:off x="3851275" y="2708275"/>
            <a:ext cx="3708400" cy="11239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noChangeArrowheads="1"/>
          </p:cNvSpPr>
          <p:nvPr/>
        </p:nvSpPr>
        <p:spPr bwMode="auto">
          <a:xfrm>
            <a:off x="1476375" y="765175"/>
            <a:ext cx="6696075" cy="519113"/>
          </a:xfrm>
          <a:prstGeom prst="rect">
            <a:avLst/>
          </a:prstGeom>
          <a:noFill/>
          <a:ln w="9525">
            <a:noFill/>
            <a:miter lim="800000"/>
            <a:headEnd/>
            <a:tailEnd/>
          </a:ln>
        </p:spPr>
        <p:txBody>
          <a:bodyPr>
            <a:spAutoFit/>
          </a:bodyPr>
          <a:lstStyle/>
          <a:p>
            <a:r>
              <a:rPr lang="en-GB" sz="2400" b="1" i="1">
                <a:latin typeface="Times New Roman" pitchFamily="18" charset="0"/>
                <a:cs typeface="Times New Roman" pitchFamily="18" charset="0"/>
              </a:rPr>
              <a:t>A new product for the </a:t>
            </a:r>
            <a:r>
              <a:rPr lang="en-GB" sz="2400" b="1" i="1">
                <a:solidFill>
                  <a:srgbClr val="FF5050"/>
                </a:solidFill>
                <a:latin typeface="Times New Roman" pitchFamily="18" charset="0"/>
                <a:cs typeface="Times New Roman" pitchFamily="18" charset="0"/>
              </a:rPr>
              <a:t>De-icer</a:t>
            </a:r>
            <a:r>
              <a:rPr lang="en-GB" sz="2400" b="1" i="1">
                <a:latin typeface="Times New Roman" pitchFamily="18" charset="0"/>
                <a:cs typeface="Times New Roman" pitchFamily="18" charset="0"/>
              </a:rPr>
              <a:t> market</a:t>
            </a:r>
            <a:r>
              <a:rPr lang="lt-LT" sz="2800" b="1" i="1">
                <a:latin typeface="Times New Roman" pitchFamily="18" charset="0"/>
                <a:cs typeface="Times New Roman" pitchFamily="18" charset="0"/>
              </a:rPr>
              <a:t> </a:t>
            </a:r>
            <a:endParaRPr lang="en-US" sz="2800" i="1"/>
          </a:p>
        </p:txBody>
      </p:sp>
      <p:sp>
        <p:nvSpPr>
          <p:cNvPr id="8" name="TextBox 7"/>
          <p:cNvSpPr txBox="1">
            <a:spLocks noChangeArrowheads="1"/>
          </p:cNvSpPr>
          <p:nvPr/>
        </p:nvSpPr>
        <p:spPr bwMode="auto">
          <a:xfrm>
            <a:off x="468313" y="2636838"/>
            <a:ext cx="4379912" cy="3081337"/>
          </a:xfrm>
          <a:prstGeom prst="rect">
            <a:avLst/>
          </a:prstGeom>
          <a:noFill/>
          <a:ln w="9525">
            <a:noFill/>
            <a:miter lim="800000"/>
            <a:headEnd/>
            <a:tailEnd/>
          </a:ln>
        </p:spPr>
        <p:txBody>
          <a:bodyPr>
            <a:spAutoFit/>
          </a:bodyPr>
          <a:lstStyle/>
          <a:p>
            <a:pPr algn="ctr"/>
            <a:r>
              <a:rPr lang="lt-LT" altLang="lt-LT">
                <a:solidFill>
                  <a:srgbClr val="000000"/>
                </a:solidFill>
                <a:latin typeface="Times New Roman" pitchFamily="18" charset="0"/>
                <a:cs typeface="Times New Roman" pitchFamily="18" charset="0"/>
              </a:rPr>
              <a:t>Holz RIVA </a:t>
            </a:r>
            <a:r>
              <a:rPr lang="en-GB" altLang="lt-LT">
                <a:solidFill>
                  <a:srgbClr val="000000"/>
                </a:solidFill>
                <a:latin typeface="Times New Roman" pitchFamily="18" charset="0"/>
                <a:cs typeface="Times New Roman" pitchFamily="18" charset="0"/>
              </a:rPr>
              <a:t>presents a newly developed, research</a:t>
            </a:r>
            <a:r>
              <a:rPr lang="lt-LT" altLang="lt-LT">
                <a:solidFill>
                  <a:srgbClr val="000000"/>
                </a:solidFill>
                <a:latin typeface="Times New Roman" pitchFamily="18" charset="0"/>
                <a:cs typeface="Times New Roman" pitchFamily="18" charset="0"/>
              </a:rPr>
              <a:t>-</a:t>
            </a:r>
            <a:r>
              <a:rPr lang="en-GB" altLang="lt-LT">
                <a:solidFill>
                  <a:srgbClr val="000000"/>
                </a:solidFill>
                <a:latin typeface="Times New Roman" pitchFamily="18" charset="0"/>
                <a:cs typeface="Times New Roman" pitchFamily="18" charset="0"/>
              </a:rPr>
              <a:t>based and tested</a:t>
            </a:r>
            <a:r>
              <a:rPr lang="lt-LT" altLang="lt-LT">
                <a:solidFill>
                  <a:srgbClr val="000000"/>
                </a:solidFill>
                <a:latin typeface="Times New Roman" pitchFamily="18" charset="0"/>
                <a:cs typeface="Times New Roman" pitchFamily="18" charset="0"/>
              </a:rPr>
              <a:t>,</a:t>
            </a:r>
            <a:r>
              <a:rPr lang="en-GB" altLang="lt-LT">
                <a:solidFill>
                  <a:srgbClr val="000000"/>
                </a:solidFill>
                <a:latin typeface="Times New Roman" pitchFamily="18" charset="0"/>
                <a:cs typeface="Times New Roman" pitchFamily="18" charset="0"/>
              </a:rPr>
              <a:t> high-performance de-icing mixture. </a:t>
            </a:r>
            <a:r>
              <a:rPr lang="en-GB" altLang="lt-LT" b="1">
                <a:solidFill>
                  <a:srgbClr val="000000"/>
                </a:solidFill>
                <a:latin typeface="Times New Roman" pitchFamily="18" charset="0"/>
                <a:cs typeface="Times New Roman" pitchFamily="18" charset="0"/>
              </a:rPr>
              <a:t> </a:t>
            </a:r>
          </a:p>
          <a:p>
            <a:pPr algn="ctr"/>
            <a:endParaRPr lang="en-GB" altLang="lt-LT" b="1">
              <a:solidFill>
                <a:srgbClr val="000000"/>
              </a:solidFill>
              <a:latin typeface="Times New Roman" pitchFamily="18" charset="0"/>
              <a:cs typeface="Times New Roman" pitchFamily="18" charset="0"/>
            </a:endParaRPr>
          </a:p>
          <a:p>
            <a:pPr algn="ctr"/>
            <a:endParaRPr lang="en-GB" altLang="lt-LT" b="1">
              <a:solidFill>
                <a:srgbClr val="000000"/>
              </a:solidFill>
              <a:latin typeface="Times New Roman" pitchFamily="18" charset="0"/>
              <a:cs typeface="Times New Roman" pitchFamily="18" charset="0"/>
            </a:endParaRPr>
          </a:p>
          <a:p>
            <a:pPr algn="ctr"/>
            <a:r>
              <a:rPr lang="en-GB" sz="3200">
                <a:solidFill>
                  <a:srgbClr val="000000"/>
                </a:solidFill>
                <a:latin typeface="Times New Roman" pitchFamily="18" charset="0"/>
                <a:cs typeface="Times New Roman" pitchFamily="18" charset="0"/>
              </a:rPr>
              <a:t> </a:t>
            </a:r>
            <a:br>
              <a:rPr lang="en-GB" sz="3200">
                <a:solidFill>
                  <a:srgbClr val="000000"/>
                </a:solidFill>
                <a:latin typeface="Times New Roman" pitchFamily="18" charset="0"/>
                <a:cs typeface="Times New Roman" pitchFamily="18" charset="0"/>
              </a:rPr>
            </a:br>
            <a:r>
              <a:rPr lang="en-GB">
                <a:solidFill>
                  <a:srgbClr val="000000"/>
                </a:solidFill>
                <a:latin typeface="Times New Roman" pitchFamily="18" charset="0"/>
                <a:cs typeface="Times New Roman" pitchFamily="18" charset="0"/>
              </a:rPr>
              <a:t>Composition of the </a:t>
            </a: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mixture: </a:t>
            </a:r>
            <a:r>
              <a:rPr lang="en-GB" b="1">
                <a:solidFill>
                  <a:srgbClr val="000000"/>
                </a:solidFill>
                <a:latin typeface="Times New Roman" pitchFamily="18" charset="0"/>
                <a:cs typeface="Times New Roman" pitchFamily="18" charset="0"/>
              </a:rPr>
              <a:t>sodium chloride, molasses, urea, additional corrosion inhibitor.</a:t>
            </a:r>
            <a:endParaRPr lang="en-GB">
              <a:solidFill>
                <a:srgbClr val="000000"/>
              </a:solidFill>
              <a:latin typeface="Times New Roman" pitchFamily="18" charset="0"/>
              <a:cs typeface="Times New Roman" pitchFamily="18" charset="0"/>
            </a:endParaRPr>
          </a:p>
          <a:p>
            <a:pPr algn="ctr"/>
            <a:endParaRPr lang="en-GB" sz="2000">
              <a:solidFill>
                <a:srgbClr val="000000"/>
              </a:solidFill>
              <a:latin typeface="Times New Roman" pitchFamily="18" charset="0"/>
              <a:cs typeface="Times New Roman" pitchFamily="18" charset="0"/>
            </a:endParaRPr>
          </a:p>
        </p:txBody>
      </p:sp>
      <p:sp>
        <p:nvSpPr>
          <p:cNvPr id="43011" name="Line 127"/>
          <p:cNvSpPr>
            <a:spLocks noChangeShapeType="1"/>
          </p:cNvSpPr>
          <p:nvPr/>
        </p:nvSpPr>
        <p:spPr bwMode="auto">
          <a:xfrm>
            <a:off x="1476375" y="1484313"/>
            <a:ext cx="5216525" cy="0"/>
          </a:xfrm>
          <a:prstGeom prst="line">
            <a:avLst/>
          </a:prstGeom>
          <a:noFill/>
          <a:ln w="38100">
            <a:solidFill>
              <a:schemeClr val="tx1"/>
            </a:solidFill>
            <a:round/>
            <a:headEnd/>
            <a:tailEnd/>
          </a:ln>
        </p:spPr>
        <p:txBody>
          <a:bodyPr/>
          <a:lstStyle/>
          <a:p>
            <a:endParaRPr lang="lt-LT"/>
          </a:p>
        </p:txBody>
      </p:sp>
      <p:pic>
        <p:nvPicPr>
          <p:cNvPr id="11" name="Picture 10"/>
          <p:cNvPicPr>
            <a:picLocks noChangeAspect="1"/>
          </p:cNvPicPr>
          <p:nvPr/>
        </p:nvPicPr>
        <p:blipFill>
          <a:blip r:embed="rId3"/>
          <a:srcRect/>
          <a:stretch>
            <a:fillRect/>
          </a:stretch>
        </p:blipFill>
        <p:spPr bwMode="auto">
          <a:xfrm>
            <a:off x="4932363" y="2436813"/>
            <a:ext cx="3816350" cy="359886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a:spLocks noChangeArrowheads="1"/>
          </p:cNvSpPr>
          <p:nvPr/>
        </p:nvSpPr>
        <p:spPr bwMode="auto">
          <a:xfrm>
            <a:off x="1908175" y="447675"/>
            <a:ext cx="5435600" cy="769938"/>
          </a:xfrm>
          <a:prstGeom prst="rect">
            <a:avLst/>
          </a:prstGeom>
          <a:noFill/>
          <a:ln w="9525">
            <a:noFill/>
            <a:miter lim="800000"/>
            <a:headEnd/>
            <a:tailEnd/>
          </a:ln>
        </p:spPr>
        <p:txBody>
          <a:bodyPr>
            <a:spAutoFit/>
          </a:bodyPr>
          <a:lstStyle/>
          <a:p>
            <a:r>
              <a:rPr lang="lt-LT" sz="4400" b="1">
                <a:solidFill>
                  <a:srgbClr val="000000"/>
                </a:solidFill>
                <a:latin typeface="Times New Roman" pitchFamily="18" charset="0"/>
                <a:cs typeface="Times New Roman" pitchFamily="18" charset="0"/>
              </a:rPr>
              <a:t> </a:t>
            </a:r>
            <a:endParaRPr lang="en-US" sz="4400">
              <a:solidFill>
                <a:srgbClr val="000000"/>
              </a:solidFill>
            </a:endParaRPr>
          </a:p>
        </p:txBody>
      </p:sp>
      <p:sp>
        <p:nvSpPr>
          <p:cNvPr id="45058" name="Line 127"/>
          <p:cNvSpPr>
            <a:spLocks noChangeShapeType="1"/>
          </p:cNvSpPr>
          <p:nvPr/>
        </p:nvSpPr>
        <p:spPr bwMode="auto">
          <a:xfrm flipV="1">
            <a:off x="1619250" y="1412875"/>
            <a:ext cx="5164138" cy="0"/>
          </a:xfrm>
          <a:prstGeom prst="line">
            <a:avLst/>
          </a:prstGeom>
          <a:noFill/>
          <a:ln w="38100">
            <a:solidFill>
              <a:schemeClr val="tx1"/>
            </a:solidFill>
            <a:round/>
            <a:headEnd/>
            <a:tailEnd/>
          </a:ln>
        </p:spPr>
        <p:txBody>
          <a:bodyPr/>
          <a:lstStyle/>
          <a:p>
            <a:endParaRPr lang="lt-LT"/>
          </a:p>
        </p:txBody>
      </p:sp>
      <p:sp>
        <p:nvSpPr>
          <p:cNvPr id="45059" name="Content Placeholder 2"/>
          <p:cNvSpPr txBox="1">
            <a:spLocks/>
          </p:cNvSpPr>
          <p:nvPr/>
        </p:nvSpPr>
        <p:spPr bwMode="auto">
          <a:xfrm>
            <a:off x="395288" y="1809750"/>
            <a:ext cx="4999037" cy="4859338"/>
          </a:xfrm>
          <a:prstGeom prst="rect">
            <a:avLst/>
          </a:prstGeom>
          <a:noFill/>
          <a:ln w="9525">
            <a:noFill/>
            <a:miter lim="800000"/>
            <a:headEnd/>
            <a:tailEnd/>
          </a:ln>
        </p:spPr>
        <p:txBody>
          <a:bodyPr/>
          <a:lstStyle/>
          <a:p>
            <a:pPr eaLnBrk="0" hangingPunct="0">
              <a:spcBef>
                <a:spcPct val="20000"/>
              </a:spcBef>
              <a:buFont typeface="Arial" charset="0"/>
              <a:buNone/>
            </a:pPr>
            <a:r>
              <a:rPr lang="lt-LT" b="1" i="1">
                <a:latin typeface="Times New Roman" pitchFamily="18" charset="0"/>
                <a:cs typeface="Times New Roman" pitchFamily="18" charset="0"/>
              </a:rPr>
              <a:t>   </a:t>
            </a:r>
            <a:r>
              <a:rPr lang="en-GB" b="1">
                <a:latin typeface="Times New Roman" pitchFamily="18" charset="0"/>
                <a:cs typeface="Times New Roman" pitchFamily="18" charset="0"/>
              </a:rPr>
              <a:t>Molasses</a:t>
            </a:r>
            <a:r>
              <a:rPr lang="en-GB">
                <a:latin typeface="Times New Roman" pitchFamily="18" charset="0"/>
                <a:cs typeface="Times New Roman" pitchFamily="18" charset="0"/>
              </a:rPr>
              <a:t> </a:t>
            </a:r>
            <a:r>
              <a:rPr lang="en-GB" b="1">
                <a:latin typeface="Times New Roman" pitchFamily="18" charset="0"/>
                <a:cs typeface="Times New Roman" pitchFamily="18" charset="0"/>
              </a:rPr>
              <a:t>is a world-known material used to eliminate the slipperiness of road pavement and as a corrosion inhibitor. </a:t>
            </a:r>
          </a:p>
          <a:p>
            <a:pPr eaLnBrk="0" hangingPunct="0">
              <a:spcBef>
                <a:spcPct val="20000"/>
              </a:spcBef>
              <a:buFont typeface="Arial" charset="0"/>
              <a:buNone/>
            </a:pPr>
            <a:r>
              <a:rPr lang="lt-LT">
                <a:latin typeface="Times New Roman" pitchFamily="18" charset="0"/>
                <a:cs typeface="Times New Roman" pitchFamily="18" charset="0"/>
              </a:rPr>
              <a:t>  </a:t>
            </a:r>
            <a:r>
              <a:rPr lang="en-GB">
                <a:latin typeface="Times New Roman" pitchFamily="18" charset="0"/>
                <a:cs typeface="Times New Roman" pitchFamily="18" charset="0"/>
              </a:rPr>
              <a:t>Molasses-based </a:t>
            </a:r>
            <a:r>
              <a:rPr lang="en-GB" b="1" i="1">
                <a:solidFill>
                  <a:srgbClr val="FF5050"/>
                </a:solidFill>
                <a:latin typeface="Times New Roman" pitchFamily="18" charset="0"/>
                <a:cs typeface="Times New Roman" pitchFamily="18" charset="0"/>
              </a:rPr>
              <a:t>De-icer</a:t>
            </a:r>
            <a:r>
              <a:rPr lang="en-GB">
                <a:latin typeface="Times New Roman" pitchFamily="18" charset="0"/>
                <a:cs typeface="Times New Roman" pitchFamily="18" charset="0"/>
              </a:rPr>
              <a:t> mixtures have been developed and successfully used since 2005.</a:t>
            </a:r>
            <a:r>
              <a:rPr lang="lt-LT">
                <a:latin typeface="Times New Roman" pitchFamily="18" charset="0"/>
                <a:cs typeface="Times New Roman" pitchFamily="18" charset="0"/>
              </a:rPr>
              <a:t> </a:t>
            </a:r>
          </a:p>
          <a:p>
            <a:pPr eaLnBrk="0" hangingPunct="0">
              <a:spcBef>
                <a:spcPct val="20000"/>
              </a:spcBef>
              <a:buFont typeface="Arial" charset="0"/>
              <a:buNone/>
            </a:pPr>
            <a:endParaRPr lang="lt-LT" sz="2000">
              <a:latin typeface="Times New Roman" pitchFamily="18" charset="0"/>
              <a:cs typeface="Times New Roman" pitchFamily="18" charset="0"/>
            </a:endParaRPr>
          </a:p>
          <a:p>
            <a:pPr eaLnBrk="0" hangingPunct="0">
              <a:spcBef>
                <a:spcPct val="20000"/>
              </a:spcBef>
              <a:buFont typeface="Arial" charset="0"/>
              <a:buNone/>
            </a:pPr>
            <a:r>
              <a:rPr lang="en-GB">
                <a:latin typeface="Times New Roman" pitchFamily="18" charset="0"/>
                <a:cs typeface="Times New Roman" pitchFamily="18" charset="0"/>
              </a:rPr>
              <a:t>Molasses-based mixtures are reported to have the following characteristics:</a:t>
            </a:r>
          </a:p>
          <a:p>
            <a:pPr eaLnBrk="0" hangingPunct="0">
              <a:buFont typeface="Wingdings" pitchFamily="2" charset="2"/>
              <a:buChar char="§"/>
            </a:pPr>
            <a:r>
              <a:rPr lang="en-GB">
                <a:latin typeface="Times New Roman" pitchFamily="18" charset="0"/>
                <a:cs typeface="Times New Roman" pitchFamily="18" charset="0"/>
              </a:rPr>
              <a:t> reduce corrosion activity down even </a:t>
            </a:r>
            <a:r>
              <a:rPr lang="en-GB" b="1">
                <a:latin typeface="Times New Roman" pitchFamily="18" charset="0"/>
                <a:cs typeface="Times New Roman" pitchFamily="18" charset="0"/>
              </a:rPr>
              <a:t>by 45 %</a:t>
            </a:r>
            <a:r>
              <a:rPr lang="en-GB">
                <a:latin typeface="Times New Roman" pitchFamily="18" charset="0"/>
                <a:cs typeface="Times New Roman" pitchFamily="18" charset="0"/>
              </a:rPr>
              <a:t>;</a:t>
            </a:r>
          </a:p>
          <a:p>
            <a:pPr eaLnBrk="0" hangingPunct="0">
              <a:buFont typeface="Wingdings" pitchFamily="2" charset="2"/>
              <a:buChar char="§"/>
            </a:pPr>
            <a:r>
              <a:rPr lang="en-GB">
                <a:solidFill>
                  <a:srgbClr val="000000"/>
                </a:solidFill>
                <a:latin typeface="Times New Roman" pitchFamily="18" charset="0"/>
                <a:cs typeface="Times New Roman" pitchFamily="18" charset="0"/>
              </a:rPr>
              <a:t> prevent new ice from forming and remain effective up </a:t>
            </a:r>
            <a:r>
              <a:rPr lang="en-GB" b="1">
                <a:solidFill>
                  <a:srgbClr val="000000"/>
                </a:solidFill>
                <a:latin typeface="Times New Roman" pitchFamily="18" charset="0"/>
                <a:cs typeface="Times New Roman" pitchFamily="18" charset="0"/>
              </a:rPr>
              <a:t>to 7 times longer</a:t>
            </a:r>
            <a:r>
              <a:rPr lang="en-GB">
                <a:solidFill>
                  <a:srgbClr val="000000"/>
                </a:solidFill>
                <a:latin typeface="Times New Roman" pitchFamily="18" charset="0"/>
                <a:cs typeface="Times New Roman" pitchFamily="18" charset="0"/>
              </a:rPr>
              <a:t> than ordinary road salt.</a:t>
            </a:r>
          </a:p>
          <a:p>
            <a:pPr eaLnBrk="0" hangingPunct="0">
              <a:buFont typeface="Wingdings" pitchFamily="2" charset="2"/>
              <a:buChar char="§"/>
            </a:pPr>
            <a:endParaRPr lang="en-GB" sz="2000" b="1">
              <a:latin typeface="Times New Roman" pitchFamily="18" charset="0"/>
              <a:cs typeface="Times New Roman" pitchFamily="18" charset="0"/>
            </a:endParaRPr>
          </a:p>
          <a:p>
            <a:pPr eaLnBrk="0" hangingPunct="0">
              <a:buFont typeface="Arial" charset="0"/>
              <a:buNone/>
            </a:pPr>
            <a:r>
              <a:rPr lang="en-GB" b="1">
                <a:latin typeface="Times New Roman" pitchFamily="18" charset="0"/>
                <a:cs typeface="Times New Roman" pitchFamily="18" charset="0"/>
              </a:rPr>
              <a:t>Tried in the following countries: </a:t>
            </a:r>
            <a:r>
              <a:rPr lang="en-GB">
                <a:latin typeface="Times New Roman" pitchFamily="18" charset="0"/>
                <a:cs typeface="Times New Roman" pitchFamily="18" charset="0"/>
              </a:rPr>
              <a:t>USA, Canada, Austria, Sweden, Switzerland, Poland, Germany, United Kingdom, Slovenia, Norway.</a:t>
            </a:r>
            <a:r>
              <a:rPr lang="lt-LT">
                <a:latin typeface="Times New Roman" pitchFamily="18" charset="0"/>
                <a:cs typeface="Times New Roman" pitchFamily="18" charset="0"/>
              </a:rPr>
              <a:t> </a:t>
            </a:r>
          </a:p>
        </p:txBody>
      </p:sp>
      <p:sp>
        <p:nvSpPr>
          <p:cNvPr id="45060" name="Rectangle 1"/>
          <p:cNvSpPr>
            <a:spLocks noChangeArrowheads="1"/>
          </p:cNvSpPr>
          <p:nvPr/>
        </p:nvSpPr>
        <p:spPr bwMode="auto">
          <a:xfrm>
            <a:off x="468313" y="692150"/>
            <a:ext cx="7734300" cy="701675"/>
          </a:xfrm>
          <a:prstGeom prst="rect">
            <a:avLst/>
          </a:prstGeom>
          <a:noFill/>
          <a:ln w="9525">
            <a:noFill/>
            <a:miter lim="800000"/>
            <a:headEnd/>
            <a:tailEnd/>
          </a:ln>
        </p:spPr>
        <p:txBody>
          <a:bodyPr>
            <a:spAutoFit/>
          </a:bodyPr>
          <a:lstStyle/>
          <a:p>
            <a:pPr algn="ctr">
              <a:buFont typeface="Arial" charset="0"/>
              <a:buNone/>
            </a:pPr>
            <a:r>
              <a:rPr lang="en-GB" sz="2000" b="1">
                <a:latin typeface="Times New Roman" pitchFamily="18" charset="0"/>
                <a:cs typeface="Times New Roman" pitchFamily="18" charset="0"/>
              </a:rPr>
              <a:t>Molasses is the end product derived from sugar beets by separating sugar crystals in a centrifuge</a:t>
            </a:r>
            <a:endParaRPr lang="en-GB" sz="2000">
              <a:latin typeface="Times New Roman" pitchFamily="18" charset="0"/>
              <a:cs typeface="Times New Roman" pitchFamily="18" charset="0"/>
            </a:endParaRPr>
          </a:p>
        </p:txBody>
      </p:sp>
      <p:sp>
        <p:nvSpPr>
          <p:cNvPr id="8" name="Rectangle 7"/>
          <p:cNvSpPr/>
          <p:nvPr/>
        </p:nvSpPr>
        <p:spPr>
          <a:xfrm>
            <a:off x="5508625" y="1557338"/>
            <a:ext cx="3095625" cy="24479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5062" name="Picture 11"/>
          <p:cNvPicPr>
            <a:picLocks noChangeAspect="1"/>
          </p:cNvPicPr>
          <p:nvPr/>
        </p:nvPicPr>
        <p:blipFill>
          <a:blip r:embed="rId3"/>
          <a:srcRect/>
          <a:stretch>
            <a:fillRect/>
          </a:stretch>
        </p:blipFill>
        <p:spPr bwMode="auto">
          <a:xfrm>
            <a:off x="5614988" y="1693863"/>
            <a:ext cx="2879725" cy="2160587"/>
          </a:xfrm>
          <a:prstGeom prst="rect">
            <a:avLst/>
          </a:prstGeom>
          <a:noFill/>
          <a:ln w="9525">
            <a:solidFill>
              <a:schemeClr val="tx1"/>
            </a:solidFill>
            <a:miter lim="800000"/>
            <a:headEnd/>
            <a:tailEnd/>
          </a:ln>
        </p:spPr>
      </p:pic>
      <p:sp>
        <p:nvSpPr>
          <p:cNvPr id="13" name="Rectangle 12"/>
          <p:cNvSpPr/>
          <p:nvPr/>
        </p:nvSpPr>
        <p:spPr>
          <a:xfrm>
            <a:off x="5507038" y="4211638"/>
            <a:ext cx="3095625" cy="244951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5064" name="Picture 13"/>
          <p:cNvPicPr>
            <a:picLocks noChangeAspect="1"/>
          </p:cNvPicPr>
          <p:nvPr/>
        </p:nvPicPr>
        <p:blipFill>
          <a:blip r:embed="rId4"/>
          <a:srcRect/>
          <a:stretch>
            <a:fillRect/>
          </a:stretch>
        </p:blipFill>
        <p:spPr bwMode="auto">
          <a:xfrm>
            <a:off x="5610225" y="4313238"/>
            <a:ext cx="2879725" cy="2232025"/>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ChangeArrowheads="1"/>
          </p:cNvSpPr>
          <p:nvPr/>
        </p:nvSpPr>
        <p:spPr bwMode="auto">
          <a:xfrm>
            <a:off x="1331913" y="620713"/>
            <a:ext cx="6480175" cy="946150"/>
          </a:xfrm>
          <a:prstGeom prst="rect">
            <a:avLst/>
          </a:prstGeom>
          <a:noFill/>
          <a:ln w="9525">
            <a:noFill/>
            <a:miter lim="800000"/>
            <a:headEnd/>
            <a:tailEnd/>
          </a:ln>
        </p:spPr>
        <p:txBody>
          <a:bodyPr>
            <a:spAutoFit/>
          </a:bodyPr>
          <a:lstStyle/>
          <a:p>
            <a:pPr algn="ctr"/>
            <a:r>
              <a:rPr lang="en-GB" sz="2000" b="1" i="1" u="sng">
                <a:latin typeface="Times New Roman" pitchFamily="18" charset="0"/>
                <a:cs typeface="Times New Roman" pitchFamily="18" charset="0"/>
              </a:rPr>
              <a:t>The effects on ice:</a:t>
            </a:r>
            <a:endParaRPr lang="en-GB" sz="2000" i="1" u="sng">
              <a:latin typeface="Times New Roman" pitchFamily="18" charset="0"/>
              <a:cs typeface="Times New Roman" pitchFamily="18" charset="0"/>
            </a:endParaRPr>
          </a:p>
          <a:p>
            <a:pPr algn="ctr"/>
            <a:r>
              <a:rPr lang="en-GB">
                <a:latin typeface="Times New Roman" pitchFamily="18" charset="0"/>
                <a:cs typeface="Times New Roman" pitchFamily="18" charset="0"/>
              </a:rPr>
              <a:t>After being spread, the mixture penetrates deeply into ice and exhibits long-lasting effect while making ice spongy and porous.</a:t>
            </a:r>
            <a:endParaRPr lang="en-GB"/>
          </a:p>
        </p:txBody>
      </p:sp>
      <p:sp>
        <p:nvSpPr>
          <p:cNvPr id="5" name="Rectangle 4"/>
          <p:cNvSpPr/>
          <p:nvPr/>
        </p:nvSpPr>
        <p:spPr>
          <a:xfrm>
            <a:off x="357188" y="1912938"/>
            <a:ext cx="8648700" cy="20923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7107" name="Picture 11"/>
          <p:cNvPicPr>
            <a:picLocks noChangeAspect="1"/>
          </p:cNvPicPr>
          <p:nvPr/>
        </p:nvPicPr>
        <p:blipFill>
          <a:blip r:embed="rId3"/>
          <a:srcRect/>
          <a:stretch>
            <a:fillRect/>
          </a:stretch>
        </p:blipFill>
        <p:spPr bwMode="auto">
          <a:xfrm>
            <a:off x="474663" y="1990725"/>
            <a:ext cx="3032125" cy="1908175"/>
          </a:xfrm>
          <a:prstGeom prst="rect">
            <a:avLst/>
          </a:prstGeom>
          <a:noFill/>
          <a:ln w="9525">
            <a:noFill/>
            <a:miter lim="800000"/>
            <a:headEnd/>
            <a:tailEnd/>
          </a:ln>
        </p:spPr>
      </p:pic>
      <p:pic>
        <p:nvPicPr>
          <p:cNvPr id="47108" name="Picture 12"/>
          <p:cNvPicPr>
            <a:picLocks noChangeAspect="1"/>
          </p:cNvPicPr>
          <p:nvPr/>
        </p:nvPicPr>
        <p:blipFill>
          <a:blip r:embed="rId4"/>
          <a:srcRect/>
          <a:stretch>
            <a:fillRect/>
          </a:stretch>
        </p:blipFill>
        <p:spPr bwMode="auto">
          <a:xfrm>
            <a:off x="3578225" y="1995488"/>
            <a:ext cx="5286375" cy="1903412"/>
          </a:xfrm>
          <a:prstGeom prst="rect">
            <a:avLst/>
          </a:prstGeom>
          <a:noFill/>
          <a:ln w="9525">
            <a:noFill/>
            <a:miter lim="800000"/>
            <a:headEnd/>
            <a:tailEnd/>
          </a:ln>
        </p:spPr>
      </p:pic>
      <p:sp>
        <p:nvSpPr>
          <p:cNvPr id="6" name="Rectangle 5"/>
          <p:cNvSpPr/>
          <p:nvPr/>
        </p:nvSpPr>
        <p:spPr>
          <a:xfrm>
            <a:off x="1476375" y="4422775"/>
            <a:ext cx="6551613" cy="23733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7110" name="Picture 13"/>
          <p:cNvPicPr>
            <a:picLocks noChangeAspect="1"/>
          </p:cNvPicPr>
          <p:nvPr/>
        </p:nvPicPr>
        <p:blipFill>
          <a:blip r:embed="rId5"/>
          <a:srcRect/>
          <a:stretch>
            <a:fillRect/>
          </a:stretch>
        </p:blipFill>
        <p:spPr bwMode="auto">
          <a:xfrm>
            <a:off x="1601788" y="4500563"/>
            <a:ext cx="6300787" cy="2216150"/>
          </a:xfrm>
          <a:prstGeom prst="rect">
            <a:avLst/>
          </a:prstGeom>
          <a:noFill/>
          <a:ln w="9525">
            <a:noFill/>
            <a:miter lim="800000"/>
            <a:headEnd/>
            <a:tailEnd/>
          </a:ln>
        </p:spPr>
      </p:pic>
      <p:sp>
        <p:nvSpPr>
          <p:cNvPr id="47111" name="Rectangle 14"/>
          <p:cNvSpPr>
            <a:spLocks noChangeArrowheads="1"/>
          </p:cNvSpPr>
          <p:nvPr/>
        </p:nvSpPr>
        <p:spPr bwMode="auto">
          <a:xfrm>
            <a:off x="539750" y="4005263"/>
            <a:ext cx="8353425" cy="366712"/>
          </a:xfrm>
          <a:prstGeom prst="rect">
            <a:avLst/>
          </a:prstGeom>
          <a:noFill/>
          <a:ln w="9525">
            <a:noFill/>
            <a:miter lim="800000"/>
            <a:headEnd/>
            <a:tailEnd/>
          </a:ln>
        </p:spPr>
        <p:txBody>
          <a:bodyPr>
            <a:spAutoFit/>
          </a:bodyPr>
          <a:lstStyle/>
          <a:p>
            <a:pPr algn="ctr"/>
            <a:r>
              <a:rPr lang="en-GB" b="1">
                <a:latin typeface="Times New Roman" pitchFamily="18" charset="0"/>
                <a:cs typeface="Times New Roman" pitchFamily="18" charset="0"/>
              </a:rPr>
              <a:t>Fig. 2    The mixture acts on ice and makes it spongy throughout its entire thickness</a:t>
            </a:r>
            <a:endParaRPr lang="en-GB" b="1"/>
          </a:p>
        </p:txBody>
      </p:sp>
      <p:sp>
        <p:nvSpPr>
          <p:cNvPr id="47112" name="Rectangle 15"/>
          <p:cNvSpPr>
            <a:spLocks noChangeArrowheads="1"/>
          </p:cNvSpPr>
          <p:nvPr/>
        </p:nvSpPr>
        <p:spPr bwMode="auto">
          <a:xfrm>
            <a:off x="2276475" y="1570038"/>
            <a:ext cx="4591050" cy="366712"/>
          </a:xfrm>
          <a:prstGeom prst="rect">
            <a:avLst/>
          </a:prstGeom>
          <a:noFill/>
          <a:ln w="9525">
            <a:noFill/>
            <a:miter lim="800000"/>
            <a:headEnd/>
            <a:tailEnd/>
          </a:ln>
        </p:spPr>
        <p:txBody>
          <a:bodyPr wrap="none">
            <a:spAutoFit/>
          </a:bodyPr>
          <a:lstStyle/>
          <a:p>
            <a:pPr algn="ctr"/>
            <a:r>
              <a:rPr lang="en-GB" b="1">
                <a:latin typeface="Times New Roman" pitchFamily="18" charset="0"/>
                <a:cs typeface="Times New Roman" pitchFamily="18" charset="0"/>
              </a:rPr>
              <a:t>Fig. 1     Ice right after spreading the mixture</a:t>
            </a:r>
            <a:endParaRPr lang="en-GB"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8313" y="696714"/>
            <a:ext cx="4391025" cy="1846659"/>
          </a:xfrm>
        </p:spPr>
        <p:txBody>
          <a:bodyPr>
            <a:spAutoFit/>
          </a:bodyPr>
          <a:lstStyle/>
          <a:p>
            <a:pPr algn="l" eaLnBrk="1" fontAlgn="auto" hangingPunct="1">
              <a:spcAft>
                <a:spcPts val="0"/>
              </a:spcAft>
              <a:buFont typeface="Wingdings" pitchFamily="2" charset="2"/>
              <a:buChar char="§"/>
              <a:defRPr/>
            </a:pPr>
            <a:r>
              <a:rPr lang="en-GB" sz="2000" i="1" u="sng" dirty="0" smtClean="0">
                <a:latin typeface="Times New Roman" pitchFamily="18" charset="0"/>
              </a:rPr>
              <a:t>Skid effect  test and findings</a:t>
            </a:r>
            <a:r>
              <a:rPr lang="en-GB" sz="2000" i="1" u="sng" dirty="0" smtClean="0">
                <a:latin typeface="Times New Roman" pitchFamily="18" charset="0"/>
                <a:cs typeface="Times New Roman" pitchFamily="18" charset="0"/>
              </a:rPr>
              <a:t>:</a:t>
            </a:r>
            <a:br>
              <a:rPr lang="en-GB" sz="2000" i="1" u="sng" dirty="0" smtClean="0">
                <a:latin typeface="Times New Roman" pitchFamily="18" charset="0"/>
                <a:cs typeface="Times New Roman" pitchFamily="18" charset="0"/>
              </a:rPr>
            </a:br>
            <a:r>
              <a:rPr lang="en-GB" sz="2000" i="1" u="sng" dirty="0" smtClean="0">
                <a:latin typeface="Times New Roman" pitchFamily="18" charset="0"/>
                <a:cs typeface="Times New Roman" pitchFamily="18" charset="0"/>
              </a:rPr>
              <a:t> </a:t>
            </a:r>
            <a:br>
              <a:rPr lang="en-GB" sz="2000" i="1" u="sng" dirty="0" smtClean="0">
                <a:latin typeface="Times New Roman" pitchFamily="18" charset="0"/>
                <a:cs typeface="Times New Roman" pitchFamily="18" charset="0"/>
              </a:rPr>
            </a:br>
            <a:r>
              <a:rPr lang="en-GB" sz="2000" i="1" dirty="0" smtClean="0">
                <a:latin typeface="Times New Roman" pitchFamily="18" charset="0"/>
                <a:cs typeface="Times New Roman" pitchFamily="18" charset="0"/>
              </a:rPr>
              <a:t>The use of mixture containing up to </a:t>
            </a:r>
            <a:r>
              <a:rPr lang="en-GB" sz="1800" i="1" dirty="0" smtClean="0">
                <a:latin typeface="Times New Roman" pitchFamily="18" charset="0"/>
                <a:cs typeface="Times New Roman" pitchFamily="18" charset="0"/>
              </a:rPr>
              <a:t>5 % of molasses was found to prevent film formation; therefore, the mixture cannot cause the skid effect.</a:t>
            </a:r>
            <a:r>
              <a:rPr lang="lt-LT" sz="1800" i="1" dirty="0" smtClean="0">
                <a:latin typeface="Times New Roman" pitchFamily="18" charset="0"/>
                <a:cs typeface="Times New Roman" pitchFamily="18" charset="0"/>
              </a:rPr>
              <a:t> </a:t>
            </a:r>
            <a:endParaRPr lang="lt-LT" sz="1800" dirty="0" smtClean="0">
              <a:latin typeface="Times New Roman" pitchFamily="18" charset="0"/>
              <a:cs typeface="Times New Roman" pitchFamily="18" charset="0"/>
            </a:endParaRPr>
          </a:p>
        </p:txBody>
      </p:sp>
      <p:sp>
        <p:nvSpPr>
          <p:cNvPr id="8" name="Rectangle 7"/>
          <p:cNvSpPr/>
          <p:nvPr/>
        </p:nvSpPr>
        <p:spPr>
          <a:xfrm>
            <a:off x="5148263" y="628650"/>
            <a:ext cx="3384550" cy="23685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9155" name="Picture 8"/>
          <p:cNvPicPr>
            <a:picLocks noChangeAspect="1"/>
          </p:cNvPicPr>
          <p:nvPr/>
        </p:nvPicPr>
        <p:blipFill>
          <a:blip r:embed="rId3"/>
          <a:srcRect/>
          <a:stretch>
            <a:fillRect/>
          </a:stretch>
        </p:blipFill>
        <p:spPr bwMode="auto">
          <a:xfrm>
            <a:off x="5265738" y="744538"/>
            <a:ext cx="3171825" cy="2112962"/>
          </a:xfrm>
          <a:prstGeom prst="rect">
            <a:avLst/>
          </a:prstGeom>
          <a:noFill/>
          <a:ln w="9525">
            <a:noFill/>
            <a:miter lim="800000"/>
            <a:headEnd/>
            <a:tailEnd/>
          </a:ln>
        </p:spPr>
      </p:pic>
      <p:sp>
        <p:nvSpPr>
          <p:cNvPr id="49156" name="Rectangle 11"/>
          <p:cNvSpPr>
            <a:spLocks noChangeArrowheads="1"/>
          </p:cNvSpPr>
          <p:nvPr/>
        </p:nvSpPr>
        <p:spPr bwMode="auto">
          <a:xfrm>
            <a:off x="468313" y="3621088"/>
            <a:ext cx="4216400" cy="2349500"/>
          </a:xfrm>
          <a:prstGeom prst="rect">
            <a:avLst/>
          </a:prstGeom>
          <a:noFill/>
          <a:ln w="9525">
            <a:noFill/>
            <a:miter lim="800000"/>
            <a:headEnd/>
            <a:tailEnd/>
          </a:ln>
        </p:spPr>
        <p:txBody>
          <a:bodyPr>
            <a:spAutoFit/>
          </a:bodyPr>
          <a:lstStyle/>
          <a:p>
            <a:r>
              <a:rPr lang="en-GB" sz="2000" b="1" i="1">
                <a:solidFill>
                  <a:srgbClr val="FF5050"/>
                </a:solidFill>
                <a:latin typeface="Times New Roman" pitchFamily="18" charset="0"/>
                <a:cs typeface="Times New Roman" pitchFamily="18" charset="0"/>
              </a:rPr>
              <a:t>De-icer</a:t>
            </a:r>
            <a:r>
              <a:rPr lang="en-GB" sz="2000">
                <a:latin typeface="Times New Roman" pitchFamily="18" charset="0"/>
                <a:cs typeface="Times New Roman" pitchFamily="18" charset="0"/>
              </a:rPr>
              <a:t> product with inhibitors contained therein</a:t>
            </a:r>
            <a:r>
              <a:rPr lang="en-GB">
                <a:latin typeface="Times New Roman" pitchFamily="18" charset="0"/>
                <a:cs typeface="Times New Roman" pitchFamily="18" charset="0"/>
              </a:rPr>
              <a:t>:</a:t>
            </a:r>
          </a:p>
          <a:p>
            <a:endParaRPr lang="en-GB">
              <a:latin typeface="Times New Roman" pitchFamily="18" charset="0"/>
              <a:cs typeface="Times New Roman" pitchFamily="18" charset="0"/>
            </a:endParaRPr>
          </a:p>
          <a:p>
            <a:pPr>
              <a:buFont typeface="Wingdings" pitchFamily="2" charset="2"/>
              <a:buChar char="§"/>
            </a:pPr>
            <a:r>
              <a:rPr lang="en-GB">
                <a:latin typeface="Times New Roman" pitchFamily="18" charset="0"/>
                <a:cs typeface="Times New Roman" pitchFamily="18" charset="0"/>
              </a:rPr>
              <a:t>Reduces corrosion by up to 32 times when compared to road salt; </a:t>
            </a:r>
          </a:p>
          <a:p>
            <a:endParaRPr lang="en-GB">
              <a:latin typeface="Times New Roman" pitchFamily="18" charset="0"/>
              <a:cs typeface="Times New Roman" pitchFamily="18" charset="0"/>
            </a:endParaRPr>
          </a:p>
          <a:p>
            <a:pPr>
              <a:buFont typeface="Wingdings" pitchFamily="2" charset="2"/>
              <a:buChar char="§"/>
            </a:pPr>
            <a:r>
              <a:rPr lang="en-GB">
                <a:latin typeface="Times New Roman" pitchFamily="18" charset="0"/>
                <a:cs typeface="Times New Roman" pitchFamily="18" charset="0"/>
              </a:rPr>
              <a:t>Significantly reduces negative effect on metal, metal structures and concrete. </a:t>
            </a:r>
            <a:endParaRPr lang="en-GB"/>
          </a:p>
        </p:txBody>
      </p:sp>
      <p:sp>
        <p:nvSpPr>
          <p:cNvPr id="49157" name="AutoShape 2" descr="data:image/jpeg;base64,/9j/4AAQSkZJRgABAQAAAQABAAD/2wCEAAkGBhQSERUUExQWFRUVFx8YGBgXGBgdFxgbGhgYGBgYGhgaGyYfGh0jGh0XHy8gIycpLCwsGB4xNTAqNSYrLCkBCQoKDgwOGg8PGiwkHyQpLCksKSwsKSwsLCwsLCkpLCwpLCwsLCwsKSwsLCkpLCksLCwsLCwpLCksLCwpLCwsLP/AABEIAJsBRQMBIgACEQEDEQH/xAAcAAACAgMBAQAAAAAAAAAAAAADBAUGAQIHAAj/xABAEAABAgQEBAQDBgUCBgMBAAABAhEAAyExBBJBUQUiYXEGE4GRocHwByMyQrHRFFJi4fFyghYkM0OSohc0UxX/xAAZAQADAQEBAAAAAAAAAAAAAAABAgMABAX/xAApEQACAgICAAYBBAMAAAAAAAAAAQIRAzESIQQTIkFRYXGBodHwBTJS/9oADAMBAAIRAxEAPwC9Llh48mSKUgq0RsmXSOM6zVCwNIZnygR+3vAZQ9+sbhbElzUNQwyAY8n1gMyTWDKnAXtGCBeAYXMvcQMSEkO1i0FmKAGseTjKANTX3vC9DAF4JquB0gSJCphOUs0SE5SSKltG07vC0hw+U0MYwf8A/hkDNmIaF08MNXPtDa8Qd3EDM/2aG6B2CXgku5u2sLKUAWI+D/pB1T3vGmY3FIARbFyku6UkhrNC8qUdq7RIrBLPX62jKEZWoPrrACDw2EUbigu0OfwWoDEaxsnEAUG0OfxDjrDJIVsTyHc9aRYOBJZB/wBXyERKZlWclqRM8GPKr/Vr2EUxrsnkfRIRTeNkCctnd6+0XKKZxeW89dPzU9hDZNCY9iqZkbOfSBqSU6N3jAmaxz2WCpI9OkHnAfltChmt2hzD4hP5vhBXZgKH/tGFTHhidNS/LC6KKgMIRKK1ttGVzQNI1WphWNcriNZqCocaXjdo9mMZSa/KNZqCOYKm0L579I95vxhkxWjaYmsBVMIjylPrGuX/ABAbDR6ZPf0gXmR6eprQHORaA2YYzVYGPLUHpC76mNkpNzY+8azBvX4RmAed0j0azUPa1jUzOlP8w7KkhRPTaCTME1g7XhuLZrRHoSLwNS/7w3MlVLsE6bvq+jQtMkCmW/WAwhZSQbivXaHJMhDPQHT/AA8J4eRzuo00r+sOnDpI1hooWQni8ME/hPpCS/fXvD88aCvWElyFKUwsYSWx1oRUTMoBY/TxIoRlo7nWFMfxbD4UPMmBJ2us/wC0ViLxPjzDpUHExj+cJSQBSpZRLVFgYyQd6LAp4CuW9niLwnjTCTFZROYksMyVAV6kMz0cxYUpHvB4gsRGGaCS8H7bQ8hNCbtYbwRUtgC0FRFchL+FoamvvA5siJIIjCpMFxByEESAKvB5A6QUy3jbyto1Bs9Ll1eJjhSeVRNyfkIi0oiU4V+E9/kIrDZKeh6KbxHFf8xMFKL19IuUUzissefMNPxa9o2XRsezGPxiV0DH9dPaI4pOghr+HBrGykAEse0c7dll0KAveD+VQF3U1m+cbqS+zCNkA6/XpACAlTHB6GN04fmBq/ekeVh3N3aGEAvWMjHiDsXjeXJe3rBchjeWkmthv+0NQtg0ymMbeWDa8EXJKrKIO7D5wQ4RehB7j9oPEHISIctGhEYOJ5mPKXZizHsf8G8MhVIUIs9O0aqW5jeaujAQook1sWqI1hNpxMLLV9DT94LITdy8YUHDO/aAYXWCoj42pB0rAF6CNUy9BfraPeV0c/CMYyFDQx6PIcO0YjGJKVmd3Nty0NInqGpbvGDKDxsJcOrQHQOYndyI1Sh4dSAI0UgaQeJrABJeNpcsAXgkDzh+aggUYyuObeN/HYU8jDzClNQuam5I/KjXLuReoBa9l8e8c8nDFMpTTJnIDZktzEdWYevSONYTEpRNyzHCHqwcp2IcXtDpe4PiwxHOC4W9SmxdrkO+ru9Ykk8OCw0o5g2bNVkk7ixLUiYw/AJK1ebKmJUp8xzKFyDcBm1pEb4lxU1KEulAq2dBYqp/IGYe9To7RFZucuMTr8pY4uT/AGI9AVLKXCDVuXMXbdqg294svAPFM3CracpQkqNULLrQczFQBqA7uk6VFb06dxFlUS3QnmcVJdgSTU1do0n40qUk5sxN9WdqE66+0dHFs5nKNH0Vg8qkhSbK5nBoQauOhEHWA1axTvs3xxXg8inJkrKAXJ5TzJqTo6k9gIsxql0nN27sW0gXRNoZTG4AhHEKWP8AplKg7FzalqHeDfw4U4zKGxBt0do1moYUG0gebrBAghiDRrXr3gc4vGYDyposLxKcI/Cf9XyEQ0sNExwc8p/1fIQ0NgnokIqfE285e4V8hFsircTH3q93+QjZdAx7FMuxjUSvXvGyekbgM5/xHOXNQg0jKk7iujRnNtBCqCAwkdHjJIF6RiIzFTs6tcoba2p+t4IGMY7HgIC8wylQDlmIKmUomlAH1iVROdgBTRjRukUjg/EE4zDKlA/eS1EKTqGUcignVJHxL11a4JxCZJWJaxnQKZgHIrSuoud4fQl2XdagBAUTSwaI4eIJRISVW3BaML4xKaix2F9veDYBriDZHLA9emsQ3AuKidLBUaF8qm/ExIFNFEMesGxmIE5KpYSpRZioggAasdTEHh8QlErEJQsESjLl5t5qpiVMO3J/5QGlIydFkLnRh8YUnII1cnpB5S1AsS4cjteNyoqsD6iItFkxbyTt+8bSZTCzGGZPNcG0ZyAXNYKRmxUJc0EbrTlDtDyMK7PR9/2jy8MS46s0NxFsSlo2Ldmj0MeWelKR6NRh4jaPJlvTSGBJEZUAxS1Df/O8UoWxVOMlsr+mhoaa7RtLQo9jX00ggkqoEgBOh27xidiQKE1O1QPURvyb8C3mpFS9OkV/xd4qRhUAp55iiyEWci6jskHXWgF6SnFOIolIUqYUpCQ4BJBJcU6uogU3jkGLxiMTiTOXzLUWygEAMAALuCLd3hPyVjDkxHxFjJ+aViJqsy5mYgKDgAEUymgFbDeItUxM5WYkBRuCGSBb8T7bh4Z47LdaAk7p6AuHqSdwaU+MRU9CUTGJExlOSglldnY/BwXisO19gydSaWiwpTkCgoOw5ZiHNWsUi4etjQxrN4/MllKmlEt/LUG9AWKDWIPMKhE4sWBcKFDd2d2I27R6XMmOWWlwM2Ynm0sTXV26Qvlp7DLM1oZm4pS1ZluxDksBW/dtGrG0opWyJTZi5KlAAAC5d7XNojCHqTr6xnPoklv17xXiR5lu8H8bXhlrMtl8wcnOxYFyW0qSxBPa8dk8McaTikFYGQihSSCHH5kEXSffcCOT/ZtxiVKTiQvKxlpSxAJWorVqaWLAEMSEjWshgcSszz5M0SpthnSEcwflAYpDlwyqXekc0pcZnTCCnA7FIAY0AOpAoTGqpSg+x27xFcC8SCZKT5gyzn8taGY+YAHyp6ghVND0ibCy9qRZU9HM00+xaVNQTRVXbaoDkRmcg7OD0gxkMKBulPhGkrlDV1qTGALmWGrQxJ8KSyT3+QhNJTMS4Yh76Eihh7hyGBHX0sLQY7BLQ3FS4tPAmrGr/KLbFL4yr79e+b5DSBk0bHsGmY466xshdan0hbmBrY7aQ2iSKVrHO2XMoU5/eC+XGksjZvr4RnPRxTc6d4xgWOnZU5Rciw2/vEVi5/ly1L1Acjdnpt0gXDeKCcJiwcxz+gFgAPq5jfiEwTJS0FIqGolz3Y6atZ4PuK+0cl4fj5nmBcub5WIFKnKlbCjqNHo3NQ0i6YT7TZkoBONwxCv52Ccx10CST0p+sc84hgFSl5JoILOlQq6bAjRQFR0II0aG8BxrFSkNKWpSP5Qyk+qC/wARHXSZzXR0uT9oPD5gBUpSS1QpANa2UH30jSd9oWASU5cyqUAG1Bark0q2p2fm546smuHlE0/7I0tTLZvqkbyuPzUkGXKlS1O4ypCTa4SSHprCcENzZeMRx7E4sBIR/CSCeaYWzqBoWTZOpdXfpEVxTxFK+6w2GcyZK0rWo1zHzAbn8Slr/M+p2LVPG46bNrPnGn5RU7/hTyi1yfQxJ+HOGrxUxKZSckpCgolzf+datSBbqAB0NUgK2ztInhtiaj1rvHpGKIWHoFCjjVwKEdxCicY2jCw+Qir8e48ZmNly0HllrSC1s2ZJU+jhmpENl30XqYWLG5t/mN0Ss5YkA3qYIpVWP16bxGY/gyZpd1hQDAoWpCjqAopNQDUPb3cBGMXhgFHMoE7O9IAUlIrUdO0JcNwH8OkhKXzKKlEqUpZUWBJJJ0AEPLWkV32tAsNG8vETAGBDDYAx6NygdPf9o9B7B0NYXFKWrMlQKT0+IU7MfX4sHJaQl+lujtT1ML4jCFT5SUl6HR921jeWlSBztejHQ9N3h1aA6ZpITMSSFKzPWhtX8IDOe56R5CVXNAQ7a+u8YODzFyXAqACWPU29jBFGhenr6+sAxzH7UJnmYuRIAUQhBUQkC8w5QRsWSb/zBo55JIQqrjWhYU0L3q4i6eNcTn4lMVLmDNLQkKyqABCfxIDkAnRjchr0jn82coqLgmrWrrf+8PHsZ+lJk5M4ivyZsjykzUTA6auuXMFRMSQNqZdYg50qaRnUlSgEh1NmASah1Cg9S8TODlrKUgnKVEUNHBcuLfRMWNGFXKXM8hUyVPIBFHRNaplLSAc1aBVaCu8I8ig6LeU5rkc5Wz0cer/GPISN2/xFux/h6cSmZOloWJhJIw4SZiSou5ALFzq5DlngWL4eClaRh8Mk0Kl+ctU2WkUUoykq0dzkSQNjFFlT0Qlha7ZWiUMGfM+rM2lBUH1MYlSyaAGtbaft1i48P4SidLCUnzJcsVUJAlSkOrNzTVpVMWSTVKU2SmoAMTmE4MqXOcNiafdIShXllOVySS7hy46h2tCTzqPQ8PDuXZH8K4VKk4Vllp62CEqCQAbgr1DEqZ9CKVpBycRM8wl6pI0uXt0PrEiMf94cyaA83MDqxqQwrpWHMPxXByVeclS1zZaXShQ5VrIZDqUSDkoaB+WIpu3auzomopKno6B4O4oDjMTKUpOZMuT5gDN5wChNY9CwPUGLcpAK82alm07v9XjhH2fgrnkqUl1llFaAtJzKKjmf8KioODUONLx1NHHlS1rPlTPKQ/OU8rhTLPMXADaBr6RW1H0nI05eotEuSQKqdzpto28JqwISonOSTYE19HMM4XHhYooEkAgDY2PWMTDzAE121P7xTpidpm8mTRtIa4fiErByl2LdqCkaAlqAQbBpYHv8hDLYjGIp/FEvPWzvmr7CLhFb4gkeYv8A1fKFy6Dj2R52v30giJRftGfL0tGJuKIBSggt9OdY539lzCsos5J9vbXvCPiJak4acsFgJK1NVwyTfZokZYyVVdr/ALRWfGOJJlTEuMvllR3PK7V3G3Ro0UCT6Oe8L8TzJKgeYgAZgagsadfw0+mjoeB4tKxAJkqHVOo2LXjlQQQHGzjt8Yxh8SqUsKQSlQsQS9aNT9ekXlBMgpNF9454TTOV5icuZ3VLW5lro2alZa+qXejgxz/HeGZ0mqpUwf1ABaf/ACTb1jpPhfxdLxAEqdyzRYiym1pru36RaEcHBHIQXqG61J9YRSlHofipHABhzlDzZaRspRChvyt3jMrh+Y5ULExWglIWpzpVQT7x3JfDHUxempttUwpMlSU3nykgf1JbTbvaG836B5a+SkcH8CgH729HzEMm75UJoo6BSiUvUJUGi9yJQSkSkIISNHcnYkvWm9hQNCyuNYKWplzSrfKkkdnheb4+kikqSoODVbX0oBWEfKWxritB+M8W/hZSl0z5TkBNHoHNLAkd4oXA5x89G61pAJf+cZj1q3xhvjc2ZOUMxckVaoevKD0TcB2e+sRXDwVTZY0ChT/cNeu7aw8V0I3bO9S0hVbkQstLKrrWIjgPFSD5MwEtRKnJciyVE67HW0TK1EuNNIkyyE56iCpQdjcBn7veBTkhTJqNU0Z+kMLmCot16wCaKuDUBvr61hGMDlLI/EHagIjMDTKWAMte4MegWzUT6MyLVqSbuxsHJNvbtERN41IWpCllSEeWeRYKc3MkhYIPMQxTlF85uzROGYls2YMbOOur/VIWl4jM5UHDPqUnsbV67xZiqgGAQJbJRJUEqTmzEmj6F3Y0erXiO8X8dOHkOlQExfKltN1MRSkSWFSMgUSQzsAolAD0BdnYa+laGKT9oyVKmpAKqJBcWAN/g0I2VjHlI5vxCdXzObM5GoctcKGoNW7RELmcrVdySX3A+LxduL+GsktM0lSpZQ8wpDlBdSUKP8oLpH+07xUMZgcvMl1I0V8lbH+0XxzTRLLCSYThWPSk5ZodB1/Mg1YjsS8T2GxctBUVTM9CNXsQMpFNvQxUTTeDy5gyl3pt9W/eDPGpAx5nE6H/ABEw4dIlzUEvWU7KSRV33N94UxnCFS0oVMKFuBTMCQonLl1IynQ0oT1iE4FxnzGkzUIKc2ZKqhYNeXOCOWov69Gv+K0IXkXLzpBYKzEqbchhmN2JI0veOby5RbSR1PNGStsn5nDUIIw63Wlf3qAgKSolAyjNmLtfU7iIGdxryXkmatk5iUoLBExiAAqoUBSopdoiuKeJVTgUsw/mOYqIH4QConKkbAt84YKOunWKY8L3IjPP/wAkniMWUTM3KSztUgE1GgYg+xEJzphUSol3JLm7vV4CFPDEmQZikpQ5Jp6v+kdNJHNbkya4BgDlWvNlLAgAGqCSkkkaO3uY674G4yvEScq1OUsCSQVNRnF3Z3VrHJJcoIAQF8yqqIIrRmLbR0H7PcOrOpLqyKSxKVMSyhlIIYjX0eOSb7v7O1Q9FfB0bDSkDTKzAUAoLCmkNKITzKNLuSAA5pU06RHJwwltcgCq1qcs71Juf7RrPlKWFIl5FIWhjn50jMNUBsySLudfaqZytWTCiR13g2GND3iE4RJTh0CVn5UuRmJcAqLDmJIAsImsIaHv7RSLJyQeK1xAEzlVZj8ospisY6a06Z1U1O2u14XLoOPYCfNZPL6ki+46CBYKSXKqirGlIDM5SK30NvTeCrmMaOSabXjlu2dGkD4tNypJerEhvUB7tX9IqPHHOHnqAJCUkZiSTUK5Q5JIcivSLZj5xC5iRQp8twwcpKX9KvERIwSZyVylcgmBs2oLhQajVbrD+5PaOYFDmm1aMRQj1D+7tCpS/ZtPjFj45wQyZypbORQPRSr1AqnQUfUUD0hl4YsDS5bY/X00XTIMVkTSkpUCykkFLv09/wBos2C8TlJzHNdglLgO1yoF2CmoA5cxXFyiAPpulLVjxnAZWZ/917aGvwEZpSCnRZMZ4lxU1nLBJsP1ozEjX94iROSu9S1a1HoO+saImqA/GTs+jl9b/wCYCuZQ9q6DrCqIWzJmlwB7Dpv8YMJwQcxcMaEVbSz1/tCyVD4fVYzmhqFsfw2PTlmqrzhuY6kNQAUYOX1Czs0SXgLg4mzs62ADlyAfhY94rSEnNla7UGu3bWkdP8KYMycOVEHn5aWIDuXuxU/o0LLoePYPi4JXQsbpI30PvWLZwvGCZKTMOoqNlCiviDFWxIeurvU/2tEt4YnmZLmk2RNYdjLR9ViZQlF1fd3DDaEZqnJIb1iRMsNUsOp+cL4mqqN0ibHQKVmbftb02j0e87qf0j0ExMYzh0uaGWkLSbggs4sXeldo1RgvKSEgMlIASAKAAUDDQMLwwuaCQ55TYvV6OGhFExRmKQmaT+ZQJS6KUCWGuxtXeKuhVYzLBLKZzsaHSlRRte0c88Y4NQnEArLM6qFs2Ys4FS4I7AReBkOYGoKwapU2bYPrmD+8K8T4bnBuxHMQknKpwlGWnKz7Nc7xKatdF8UuMuyh4PjE2TJKFUNUSwASQ5GYkA96tf4LjhIwyFYidJCpaksuQzE5g3mILmrhOhfMTSsNYrhyglwlE1aTkUglQy1DB0qzKL02od4Qxyp5mMhMoOXXkcnMpgsEmqSCmgNtKRzwfx+p2SSfSKvj+DSphVMwpKpIYkEcyAb5tANHtCeI4O61CUrMhN3IdwWIYdaPaOjzvCqZiUKQhSVpYKShP/UC3b8TILFnL9TVIel4Dw/icRNMoS1pSk5VOlSRLIcgLypJfQOCbR14svJXZxZMaTqiBXIVLJzJI7jfoRAUgszGtW0bf66xO4nwpi7qlLOgVlLKe2VTMfT1jWTweaCaMkDMVBzmTRsjhlu+j0faL84/JDy5P2IFUvU0jWJocImLSVlKwE0BWlTHpa77PBsD4ZUtTGhb8Nc3o+tqNB8yKB5MmQsmTmLC+mz94nuC4EoSVs70UK5kgFsw926xOf8ACSZKhMBUpP4kpylQBozrCcjhTkpJNB0iewfDkrSshKiUJcqBSCDQgqSCGGgIsCabcuTxCfSOvD4evVIp0+QnNy8zlwR+ntHQfAuHBZJBFAo3bkUMp61MQEvhSCl1hXmKLkZVOComlLqJILU+IMXXwZgihOez0Du4AJIJejG9fnSfLm0is1wi/stEqa9QDsQaNuClneGJBY9Nh+tISlsolRzWDWZ6hxr77iPS0kEEcx1KjlIT1B6nbaOlM89obxeDC6FKW1cAg62N4cwIoe/yELS+ZiXHQH3J+EN4WWAVEan5ARVbJyfVDBin4+e8+aDotvgIt5ijcW/+1MpQq0P9Oo2iebQ2LZupX3lg7fFyKQXEChapBsD0doXSioc0Hx2hpSCegP1rHOi5C8Qxgl8RKVM06UjK5Z1Bxl+Bhw8qgWoSSGuQ5atwGa8RP2gcNMzDIxEt82HfObkIV+bqAr4KUdIX8N+JxOGWYAlSGJU4DA0LC72MVa6skn3RZRw9M0OpIUQcwcDS0Vvjvg9XMtOXKK6gi1C55gLu792i1ypjUFOmo2+G8PS+lYy7MziHEcApChtcj8pTWx2IrSEJuFA1YM4BdyXFvTtYx2DxB4UExH3QALvksk15iGsq/c33igK8MThOKBKJIuSnlAd3cKDmvUPcXhlKti8fgriZZa19NdPr0g6ZIU9O2p1Z7An9ovWD8ATFAO4pqAPTtEtg/s2A/ErvT/DQeVm4HLv4UMwD7G/uHpHl4IAUY02I0rdI3vHXpXgGQjdwdG/baCnwfJDE+YW2yVZ7gJ6mgaNbNxXyct8KcMVMxCFZCQFadC1j3H6x1HFp5QkAAAMALDsILheASZK1LloIUoVJJJalACaWEa8QnpSklRtb0/zCS7GSpFf4tMCQzd7sPq0N+Aa4abMZgueWHRKED94o3H+OqnzMiA5JCRkcOolkpZ6kmkdO4Fw/+Hw8uS7lCec3BWo5lntmJboBBqkZdskPLBtCM4MWFR0iREwto8J4tGovrE2OhRK3tSPQZM0n8oj0AJNYmYlKABa4CQXoNP0hAYRKJi5vOlRACkAgIADkaCrdaN3dnDz1FRTylI/M70ZmJd8wI+MYw+CSk5StazcBTsAaZaUKehe5izViaAHMFZ1Co5Q6gM6SbMA2Z7d+sHXir5aUIAIID2b3u1o3xskLQUgEBt2I/wBxBrCqMLkBUs5hQupnDCxy3N7D3eFaaGtMheI8HCRmSrIVDKUpetbIADqIqw+hS5nDzhZqiQqWFkgZXqBVy6Qz1f8ANuI6T5YUoiXzoWQVKByqSWUkkKFCSAE0s1bwnj+A+fLMoDKLhYWozAQXSWUwJuKmx9Ig8fwdMMzWyuJ4j5TLzKEkpLZCcz8pdzUuz5hpq0NYyXIxAklUyegglJUhbZwQHzMX/ptTaIbxL4fmlPm4RKilDoLDMV5WSTlZ0lJzJy2pQQ74QTiskxE7DiUlqKLha1GhIqwGXZhRu0vLcVaZWU4SfaJGfhMJKBYy5eZ6qBKlblAJLJJz0AAcwCXxCVNzJSpa2YjK2ZAAdRqWAduV3qWJsB42QlICmVNyMAkMSSqgBoDeIxWHUsc0kEpU7IQElBScyVOkk5uhHaJ/7dseKSXTBzMcmXOZSQUpmLDEOggukKKh+Ib7O0ew+Emy5fmoUCHygJAYLcFLkMOoO8SvFuCKUgTQkqmKlgEKTmUA4OlzQX1L6xBysPMRNloEuatVFZBLWAsi5IUyQBbM8PFXoLl0Tv8AHTVLSkAJUtitTA9MwGosOpteN5i0SUlDmbOXS7KNeUBNAwFf8wfCcEmzFpmLSSQWBTypADkBWYVNw4Ya1iwYbhhQnzEhJWDQZQw6ZzzAEXJfoIMcTZGWRIh8P4eM1cuZPJdP4kgUNAQFB72NASxqREwhLrUZSFO11OlKiGZnpWgCq0B6Q/OxgQAFGqi1AW1LOKAUMEEsgFSSCaslgAP3Dx1RxpdI5Z5G+2B/iOUpZWZNVAB6erODVu3SGsLNC3ZOgdxZw4+De8LypigQFMpw5mCge4DbGtKwTB4VSUsFKIDsGD5SzJJ/M2h7DrFUSZlWdBWs5iAl2SCTSpZIqSYc4NijMQVFOWtvq3YwKRNKkkg9CLsauO4NDB+FKWUnOkJL2CioWGpA/SHjsSWh6KVxrCffrJJqrTSkXWKtxgfeLrrr6QMujY9iCGBBrT4w0hIIDg0N/wBKCF1S1EWEFkrant32jmRcKlhcAgghQI/EDQhjQ0jmXijw0vBzBiJDnDvQ3Mo//nM2GgVawNfxdLRPB09o8tBSSWzAjKUmrjqDcNSKRdCNWc+4b4zY5lKHMedJFUk0zJs4LVvoekXThniWSscswXHf+7dIr/Hfs0lzSV4QplL1lKJ8on+hQcy+zFOwTFJ4jwnEYVTTpa5TGilfgP8ApmDkL93h+KehO0d2k4kGhI9NYMyen7Rw7BeJp8oMlWrjo/69omsN9pGID5gkvoA36H94PYLR1uXKF3EarxDNl/SOc/8AyYWLS6kMxPq/9oDM+05ZsgV60f8AZ/1jWY6Mtb9IBMxYTqAP2jluL+0XEE0ZI7UiB4j4jnLDrmqbqWH1rG7NZ0rj/jSTJBAVmU7crHvrHNuN+KJuILWSSAAKudAw1JagFaQbhXhDF4piiWUIP/dmOlDf0gjMv/aG6x0Pw54Jk4IhQ+9nEf8AVUAMt3EtP5B1qTqY3S2FJsivA3gwyP8AmMQGnEfdyzeWCGzK/rILN+UHclrt5QKdz9VjRwIzJU6mevxMTbsddA8grfqDCwAFH/eGcXLYwqSwcH6/WJsdHgSLWj0CYi9do9GsxYFSwoAoVl6sK70No8pAQFKKjSrklhpv3948fLUAhTFmLHd3Dju0ZxC3s7uCWYkgOLGOgma4cpJLKC1D+VvR2JhbiGGykzky88xnACiHPQHldn5v3hjESVHLlOVILkACvStg9d4YGFsXIbbWljvAqzXQgmYvKViWaJLIBTzEhwLsK0d2gGM4cJ2UhcyWEF3QopUaDldqi1qUhyZg2KXKiCpyl7BmPpqz3doaWaEA626dGMCg2RcnAeWOXMsMBVr/AMxFA5NSRvAJi5YOZSQFhyHIzMSxyAGr09xuYkZIUtIOUo3SWJ1pyltjC+KWopUE5VKSARms9w9Gu36wrihk2Dx6kBYCiUAgksrKk2uRqwd+kJo4dTOvETFJDFzkCGBewDMx17xIYTCLqZqgrMXsAEA1CRqoANV6wSYjIwCSU2ACeUe1u7esLxvsblXQsqWgKGYqUCCxqSHqzgMkNXS0J4HiyjMyLypBfIxqoAfjqaB3Z7+jmUOClEklgxBVUixBDnZwHFqQKbg5OZKvJQf6ii1O1O8biDkhmTOSo3GbYEH4QLE4JRmKHKMyORf5swb8QDOBSkJ4cvicqgQwK5Qb8gISWAAY5mo5NQbFolpywSE5TRzTppTU7RRaEfQnw9EzJlWxW3MpCSJb9Aov6QXzMyaTEkg8xAq7ijBXKW3fesFkzuZgWNykl1D02/vAcTwuWtZWEhMxvxhICiNifzBt4KQLHZKGFXoGYsx62eB4uQmaGJUMpBBS4IIsQf8AIOoMay1s7kk9TG8/FMLVNnp6PDewBAJMhBVnmTMy8ynACiSAlyAAGpYCre8zwmbmSTSp07D4xEKSFEElII/EHdvrcxL8Klsk9TTswv6vGjsE9D0VfiNZyxS/yEWiKrxIvNWP6vkI2XQMewDs7RplNzBJcwO1X6QZQMQqywHOoCoB62PuINJnAtUAvuPn9VgSpTUL12jRUjYtA7Nsbnofp2vGyTQh3SaEGxGoIhMTVCl+sHl4s6jS8NYKI7HeCcFOqqQJat5KlS/gghJ9jERifswklyjETkdFplrHvlSfjFsTikk2+P6UgwxSbXh1IWihK+ytQti0NpmkV+E2N5P2UG5xQb+mR+82L+TSgtGpmkaH2g8gUVCR9luGSQZk2dM3qlCf/ROb/wBonOH+FcLh6yZEtKzUKVzL/wDNZKhD6lOdI184uBAchqMzS7Fy/wA+pheY4Z7G5fpe0Q2J8WDMoJlqWlBqpIJLDOMwASUtyKbMpJU1AXD+x3iNKFpQhJmFSPMDKSkZTYgqNXgKEpOkJPLDHHlJ9EwkVvSMCZUsw+veImZxxky1CTMJmPQ5Us26iWhQeLE5UlMtZK1lGUM4UGpsfxCGWGb0iUvF4Y7l+z/vuTxm0f0MCnUGa8RUrxGFS1nylhcshKkUeur2ahjbCceC86VpUhUsOQ6VAg7FPeEeKaTbQ8fFYZNJPf5/vsPkvr7iPRhEtxq2nb5RmJ0dA9h8MEqDA+wq9cz3vvaHAkg0NxWte7wID9HgmDWXP1oIqvgVm0uYEMSSApgM2vpYRnzCD+jFo2UqivWFcLKCikkBxUdyGPwhmwVY+iQQCSL9W+qQLFTVZgEt6uKalxraC4MuQDX/ABGhlDzANC71O3wgvQoWSklLgEbCj/AwlPwoXyrzioPKpSXY9DbprtEm1Ywqw+tINGsi+IyVhGZCTMLh0OASHGYhRLO3u8bZ1khJC0nK+ZkmXWgSS7v2+cPtUe30IXTPIetgdBvA4msGvApKecPldnbWhGvtWNpcwcxUMoSWClUen4m2v8oFnJzuT/0wq9i5DjaEPFaymRLbVYegILjUGkDXY2+iSxsxMtlKDpJuA7GmWgBNd+0azMWoVZLBVSSzAfOClTJIFgSPaPTJCSGKQQXcMGPcawQBJaA4JAfej+/tA8QotyjMX3AprX94zOooAW/tGmJN+zelKfEwQCk3FlR5Qw31fbLpqLwoxWUOQpIU7kChH4SKBmNI9hJpPs9h/OsfoBEqAyVHZLiJ7KaEpWdSqlmNtCmtiwZVtW7xNcHkqSkhS8/NQkMWYUNa92EAaHcEaHvFIIlN9DUVHiUwifM7/IRbYqvFB96v/V8hAy6Bj2CRQwVMzaBSRQGCkUMSRZmS7PGqB6wQi0brEEUC3pAxJd/hpGxGurwylAaAlYdC4lNvGFh4aZ36CNJssBPf94ziZM9JmmjhvWkGQCTcAHr8DGEoDCBvzesbQQ5IJYVPuBC05eYvrDUlAyp7wRckBKqCDTYpTP8AhuYlShLm5EKNw+YDmply82UKYcyQyU5krapcf4aMwoyGUEoQEBM1AVQBkkKDKswvE5KP6xlf4vSDGcovkhMuKOWPGWirzfBxCJQTMQoy8zhaHScxJol4QxHA5snyEpIUfOKswQSlLiWA42pFxmGr/V43l3ikfFTvs5J/47C111r3+K/gq0/wwtSF5pgK5iwssnlo9CPWGeG8AmSlTF5kJK0hICEMkMRXKe0T+IDENqKwPLCyzzacWysfBYYSU0u19v7/AJZhCKXPoL+mkegia3j0SR1n/9k="/>
          <p:cNvSpPr>
            <a:spLocks noChangeAspect="1" noChangeArrowheads="1"/>
          </p:cNvSpPr>
          <p:nvPr/>
        </p:nvSpPr>
        <p:spPr bwMode="auto">
          <a:xfrm>
            <a:off x="-31750" y="-136525"/>
            <a:ext cx="938213" cy="938213"/>
          </a:xfrm>
          <a:prstGeom prst="rect">
            <a:avLst/>
          </a:prstGeom>
          <a:noFill/>
          <a:ln w="9525">
            <a:noFill/>
            <a:miter lim="800000"/>
            <a:headEnd/>
            <a:tailEnd/>
          </a:ln>
        </p:spPr>
        <p:txBody>
          <a:bodyPr/>
          <a:lstStyle/>
          <a:p>
            <a:endParaRPr lang="en-US"/>
          </a:p>
        </p:txBody>
      </p:sp>
      <p:sp>
        <p:nvSpPr>
          <p:cNvPr id="49158" name="AutoShape 4" descr="data:image/jpeg;base64,/9j/4AAQSkZJRgABAQAAAQABAAD/2wCEAAkGBhQSERUUExQWFRUVFx8YGBgXGBgdFxgbGhgYGBgYGhgaGyYfGh0jGh0XHy8gIycpLCwsGB4xNTAqNSYrLCkBCQoKDgwOGg8PGiwkHyQpLCksKSwsKSwsLCwsLCkpLCwpLCwsLCwsKSwsLCkpLCksLCwsLCwpLCksLCwpLCwsLP/AABEIAJsBRQMBIgACEQEDEQH/xAAcAAACAgMBAQAAAAAAAAAAAAADBAUGAQIHAAj/xABAEAABAgQEBAQDBgUCBgMBAAABAhEAAyExBBJBUQUiYXEGE4GRocHwByMyQrHRFFJi4fFyghYkM0OSohc0UxX/xAAZAQADAQEBAAAAAAAAAAAAAAABAgMABAX/xAApEQACAgICAAYBBAMAAAAAAAAAAQIRAzESIQQTIkFRYXGBodHwBTJS/9oADAMBAAIRAxEAPwC9Llh48mSKUgq0RsmXSOM6zVCwNIZnygR+3vAZQ9+sbhbElzUNQwyAY8n1gMyTWDKnAXtGCBeAYXMvcQMSEkO1i0FmKAGseTjKANTX3vC9DAF4JquB0gSJCphOUs0SE5SSKltG07vC0hw+U0MYwf8A/hkDNmIaF08MNXPtDa8Qd3EDM/2aG6B2CXgku5u2sLKUAWI+D/pB1T3vGmY3FIARbFyku6UkhrNC8qUdq7RIrBLPX62jKEZWoPrrACDw2EUbigu0OfwWoDEaxsnEAUG0OfxDjrDJIVsTyHc9aRYOBJZB/wBXyERKZlWclqRM8GPKr/Vr2EUxrsnkfRIRTeNkCctnd6+0XKKZxeW89dPzU9hDZNCY9iqZkbOfSBqSU6N3jAmaxz2WCpI9OkHnAfltChmt2hzD4hP5vhBXZgKH/tGFTHhidNS/LC6KKgMIRKK1ttGVzQNI1WphWNcriNZqCocaXjdo9mMZSa/KNZqCOYKm0L579I95vxhkxWjaYmsBVMIjylPrGuX/ABAbDR6ZPf0gXmR6eprQHORaA2YYzVYGPLUHpC76mNkpNzY+8azBvX4RmAed0j0azUPa1jUzOlP8w7KkhRPTaCTME1g7XhuLZrRHoSLwNS/7w3MlVLsE6bvq+jQtMkCmW/WAwhZSQbivXaHJMhDPQHT/AA8J4eRzuo00r+sOnDpI1hooWQni8ME/hPpCS/fXvD88aCvWElyFKUwsYSWx1oRUTMoBY/TxIoRlo7nWFMfxbD4UPMmBJ2us/wC0ViLxPjzDpUHExj+cJSQBSpZRLVFgYyQd6LAp4CuW9niLwnjTCTFZROYksMyVAV6kMz0cxYUpHvB4gsRGGaCS8H7bQ8hNCbtYbwRUtgC0FRFchL+FoamvvA5siJIIjCpMFxByEESAKvB5A6QUy3jbyto1Bs9Ll1eJjhSeVRNyfkIi0oiU4V+E9/kIrDZKeh6KbxHFf8xMFKL19IuUUzissefMNPxa9o2XRsezGPxiV0DH9dPaI4pOghr+HBrGykAEse0c7dll0KAveD+VQF3U1m+cbqS+zCNkA6/XpACAlTHB6GN04fmBq/ekeVh3N3aGEAvWMjHiDsXjeXJe3rBchjeWkmthv+0NQtg0ymMbeWDa8EXJKrKIO7D5wQ4RehB7j9oPEHISIctGhEYOJ5mPKXZizHsf8G8MhVIUIs9O0aqW5jeaujAQook1sWqI1hNpxMLLV9DT94LITdy8YUHDO/aAYXWCoj42pB0rAF6CNUy9BfraPeV0c/CMYyFDQx6PIcO0YjGJKVmd3Nty0NInqGpbvGDKDxsJcOrQHQOYndyI1Sh4dSAI0UgaQeJrABJeNpcsAXgkDzh+aggUYyuObeN/HYU8jDzClNQuam5I/KjXLuReoBa9l8e8c8nDFMpTTJnIDZktzEdWYevSONYTEpRNyzHCHqwcp2IcXtDpe4PiwxHOC4W9SmxdrkO+ru9Ykk8OCw0o5g2bNVkk7ixLUiYw/AJK1ebKmJUp8xzKFyDcBm1pEb4lxU1KEulAq2dBYqp/IGYe9To7RFZucuMTr8pY4uT/AGI9AVLKXCDVuXMXbdqg294svAPFM3CracpQkqNULLrQczFQBqA7uk6VFb06dxFlUS3QnmcVJdgSTU1do0n40qUk5sxN9WdqE66+0dHFs5nKNH0Vg8qkhSbK5nBoQauOhEHWA1axTvs3xxXg8inJkrKAXJ5TzJqTo6k9gIsxql0nN27sW0gXRNoZTG4AhHEKWP8AplKg7FzalqHeDfw4U4zKGxBt0do1moYUG0gebrBAghiDRrXr3gc4vGYDyposLxKcI/Cf9XyEQ0sNExwc8p/1fIQ0NgnokIqfE285e4V8hFsircTH3q93+QjZdAx7FMuxjUSvXvGyekbgM5/xHOXNQg0jKk7iujRnNtBCqCAwkdHjJIF6RiIzFTs6tcoba2p+t4IGMY7HgIC8wylQDlmIKmUomlAH1iVROdgBTRjRukUjg/EE4zDKlA/eS1EKTqGUcignVJHxL11a4JxCZJWJaxnQKZgHIrSuoud4fQl2XdagBAUTSwaI4eIJRISVW3BaML4xKaix2F9veDYBriDZHLA9emsQ3AuKidLBUaF8qm/ExIFNFEMesGxmIE5KpYSpRZioggAasdTEHh8QlErEJQsESjLl5t5qpiVMO3J/5QGlIydFkLnRh8YUnII1cnpB5S1AsS4cjteNyoqsD6iItFkxbyTt+8bSZTCzGGZPNcG0ZyAXNYKRmxUJc0EbrTlDtDyMK7PR9/2jy8MS46s0NxFsSlo2Ldmj0MeWelKR6NRh4jaPJlvTSGBJEZUAxS1Df/O8UoWxVOMlsr+mhoaa7RtLQo9jX00ggkqoEgBOh27xidiQKE1O1QPURvyb8C3mpFS9OkV/xd4qRhUAp55iiyEWci6jskHXWgF6SnFOIolIUqYUpCQ4BJBJcU6uogU3jkGLxiMTiTOXzLUWygEAMAALuCLd3hPyVjDkxHxFjJ+aViJqsy5mYgKDgAEUymgFbDeItUxM5WYkBRuCGSBb8T7bh4Z47LdaAk7p6AuHqSdwaU+MRU9CUTGJExlOSglldnY/BwXisO19gydSaWiwpTkCgoOw5ZiHNWsUi4etjQxrN4/MllKmlEt/LUG9AWKDWIPMKhE4sWBcKFDd2d2I27R6XMmOWWlwM2Ynm0sTXV26Qvlp7DLM1oZm4pS1ZluxDksBW/dtGrG0opWyJTZi5KlAAAC5d7XNojCHqTr6xnPoklv17xXiR5lu8H8bXhlrMtl8wcnOxYFyW0qSxBPa8dk8McaTikFYGQihSSCHH5kEXSffcCOT/ZtxiVKTiQvKxlpSxAJWorVqaWLAEMSEjWshgcSszz5M0SpthnSEcwflAYpDlwyqXekc0pcZnTCCnA7FIAY0AOpAoTGqpSg+x27xFcC8SCZKT5gyzn8taGY+YAHyp6ghVND0ibCy9qRZU9HM00+xaVNQTRVXbaoDkRmcg7OD0gxkMKBulPhGkrlDV1qTGALmWGrQxJ8KSyT3+QhNJTMS4Yh76Eihh7hyGBHX0sLQY7BLQ3FS4tPAmrGr/KLbFL4yr79e+b5DSBk0bHsGmY466xshdan0hbmBrY7aQ2iSKVrHO2XMoU5/eC+XGksjZvr4RnPRxTc6d4xgWOnZU5Rciw2/vEVi5/ly1L1Acjdnpt0gXDeKCcJiwcxz+gFgAPq5jfiEwTJS0FIqGolz3Y6atZ4PuK+0cl4fj5nmBcub5WIFKnKlbCjqNHo3NQ0i6YT7TZkoBONwxCv52Ccx10CST0p+sc84hgFSl5JoILOlQq6bAjRQFR0II0aG8BxrFSkNKWpSP5Qyk+qC/wARHXSZzXR0uT9oPD5gBUpSS1QpANa2UH30jSd9oWASU5cyqUAG1Bark0q2p2fm546smuHlE0/7I0tTLZvqkbyuPzUkGXKlS1O4ypCTa4SSHprCcENzZeMRx7E4sBIR/CSCeaYWzqBoWTZOpdXfpEVxTxFK+6w2GcyZK0rWo1zHzAbn8Slr/M+p2LVPG46bNrPnGn5RU7/hTyi1yfQxJ+HOGrxUxKZSckpCgolzf+datSBbqAB0NUgK2ztInhtiaj1rvHpGKIWHoFCjjVwKEdxCicY2jCw+Qir8e48ZmNly0HllrSC1s2ZJU+jhmpENl30XqYWLG5t/mN0Ss5YkA3qYIpVWP16bxGY/gyZpd1hQDAoWpCjqAopNQDUPb3cBGMXhgFHMoE7O9IAUlIrUdO0JcNwH8OkhKXzKKlEqUpZUWBJJJ0AEPLWkV32tAsNG8vETAGBDDYAx6NygdPf9o9B7B0NYXFKWrMlQKT0+IU7MfX4sHJaQl+lujtT1ML4jCFT5SUl6HR921jeWlSBztejHQ9N3h1aA6ZpITMSSFKzPWhtX8IDOe56R5CVXNAQ7a+u8YODzFyXAqACWPU29jBFGhenr6+sAxzH7UJnmYuRIAUQhBUQkC8w5QRsWSb/zBo55JIQqrjWhYU0L3q4i6eNcTn4lMVLmDNLQkKyqABCfxIDkAnRjchr0jn82coqLgmrWrrf+8PHsZ+lJk5M4ivyZsjykzUTA6auuXMFRMSQNqZdYg50qaRnUlSgEh1NmASah1Cg9S8TODlrKUgnKVEUNHBcuLfRMWNGFXKXM8hUyVPIBFHRNaplLSAc1aBVaCu8I8ig6LeU5rkc5Wz0cer/GPISN2/xFux/h6cSmZOloWJhJIw4SZiSou5ALFzq5DlngWL4eClaRh8Mk0Kl+ctU2WkUUoykq0dzkSQNjFFlT0Qlha7ZWiUMGfM+rM2lBUH1MYlSyaAGtbaft1i48P4SidLCUnzJcsVUJAlSkOrNzTVpVMWSTVKU2SmoAMTmE4MqXOcNiafdIShXllOVySS7hy46h2tCTzqPQ8PDuXZH8K4VKk4Vllp62CEqCQAbgr1DEqZ9CKVpBycRM8wl6pI0uXt0PrEiMf94cyaA83MDqxqQwrpWHMPxXByVeclS1zZaXShQ5VrIZDqUSDkoaB+WIpu3auzomopKno6B4O4oDjMTKUpOZMuT5gDN5wChNY9CwPUGLcpAK82alm07v9XjhH2fgrnkqUl1llFaAtJzKKjmf8KioODUONLx1NHHlS1rPlTPKQ/OU8rhTLPMXADaBr6RW1H0nI05eotEuSQKqdzpto28JqwISonOSTYE19HMM4XHhYooEkAgDY2PWMTDzAE121P7xTpidpm8mTRtIa4fiErByl2LdqCkaAlqAQbBpYHv8hDLYjGIp/FEvPWzvmr7CLhFb4gkeYv8A1fKFy6Dj2R52v30giJRftGfL0tGJuKIBSggt9OdY539lzCsos5J9vbXvCPiJak4acsFgJK1NVwyTfZokZYyVVdr/ALRWfGOJJlTEuMvllR3PK7V3G3Ro0UCT6Oe8L8TzJKgeYgAZgagsadfw0+mjoeB4tKxAJkqHVOo2LXjlQQQHGzjt8Yxh8SqUsKQSlQsQS9aNT9ekXlBMgpNF9454TTOV5icuZ3VLW5lro2alZa+qXejgxz/HeGZ0mqpUwf1ABaf/ACTb1jpPhfxdLxAEqdyzRYiym1pru36RaEcHBHIQXqG61J9YRSlHofipHABhzlDzZaRspRChvyt3jMrh+Y5ULExWglIWpzpVQT7x3JfDHUxempttUwpMlSU3nykgf1JbTbvaG836B5a+SkcH8CgH729HzEMm75UJoo6BSiUvUJUGi9yJQSkSkIISNHcnYkvWm9hQNCyuNYKWplzSrfKkkdnheb4+kikqSoODVbX0oBWEfKWxritB+M8W/hZSl0z5TkBNHoHNLAkd4oXA5x89G61pAJf+cZj1q3xhvjc2ZOUMxckVaoevKD0TcB2e+sRXDwVTZY0ChT/cNeu7aw8V0I3bO9S0hVbkQstLKrrWIjgPFSD5MwEtRKnJciyVE67HW0TK1EuNNIkyyE56iCpQdjcBn7veBTkhTJqNU0Z+kMLmCot16wCaKuDUBvr61hGMDlLI/EHagIjMDTKWAMte4MegWzUT6MyLVqSbuxsHJNvbtERN41IWpCllSEeWeRYKc3MkhYIPMQxTlF85uzROGYls2YMbOOur/VIWl4jM5UHDPqUnsbV67xZiqgGAQJbJRJUEqTmzEmj6F3Y0erXiO8X8dOHkOlQExfKltN1MRSkSWFSMgUSQzsAolAD0BdnYa+laGKT9oyVKmpAKqJBcWAN/g0I2VjHlI5vxCdXzObM5GoctcKGoNW7RELmcrVdySX3A+LxduL+GsktM0lSpZQ8wpDlBdSUKP8oLpH+07xUMZgcvMl1I0V8lbH+0XxzTRLLCSYThWPSk5ZodB1/Mg1YjsS8T2GxctBUVTM9CNXsQMpFNvQxUTTeDy5gyl3pt9W/eDPGpAx5nE6H/ABEw4dIlzUEvWU7KSRV33N94UxnCFS0oVMKFuBTMCQonLl1IynQ0oT1iE4FxnzGkzUIKc2ZKqhYNeXOCOWov69Gv+K0IXkXLzpBYKzEqbchhmN2JI0veOby5RbSR1PNGStsn5nDUIIw63Wlf3qAgKSolAyjNmLtfU7iIGdxryXkmatk5iUoLBExiAAqoUBSopdoiuKeJVTgUsw/mOYqIH4QConKkbAt84YKOunWKY8L3IjPP/wAkniMWUTM3KSztUgE1GgYg+xEJzphUSol3JLm7vV4CFPDEmQZikpQ5Jp6v+kdNJHNbkya4BgDlWvNlLAgAGqCSkkkaO3uY674G4yvEScq1OUsCSQVNRnF3Z3VrHJJcoIAQF8yqqIIrRmLbR0H7PcOrOpLqyKSxKVMSyhlIIYjX0eOSb7v7O1Q9FfB0bDSkDTKzAUAoLCmkNKITzKNLuSAA5pU06RHJwwltcgCq1qcs71Juf7RrPlKWFIl5FIWhjn50jMNUBsySLudfaqZytWTCiR13g2GND3iE4RJTh0CVn5UuRmJcAqLDmJIAsImsIaHv7RSLJyQeK1xAEzlVZj8ospisY6a06Z1U1O2u14XLoOPYCfNZPL6ki+46CBYKSXKqirGlIDM5SK30NvTeCrmMaOSabXjlu2dGkD4tNypJerEhvUB7tX9IqPHHOHnqAJCUkZiSTUK5Q5JIcivSLZj5xC5iRQp8twwcpKX9KvERIwSZyVylcgmBs2oLhQajVbrD+5PaOYFDmm1aMRQj1D+7tCpS/ZtPjFj45wQyZypbORQPRSr1AqnQUfUUD0hl4YsDS5bY/X00XTIMVkTSkpUCykkFLv09/wBos2C8TlJzHNdglLgO1yoF2CmoA5cxXFyiAPpulLVjxnAZWZ/917aGvwEZpSCnRZMZ4lxU1nLBJsP1ozEjX94iROSu9S1a1HoO+saImqA/GTs+jl9b/wCYCuZQ9q6DrCqIWzJmlwB7Dpv8YMJwQcxcMaEVbSz1/tCyVD4fVYzmhqFsfw2PTlmqrzhuY6kNQAUYOX1Czs0SXgLg4mzs62ADlyAfhY94rSEnNla7UGu3bWkdP8KYMycOVEHn5aWIDuXuxU/o0LLoePYPi4JXQsbpI30PvWLZwvGCZKTMOoqNlCiviDFWxIeurvU/2tEt4YnmZLmk2RNYdjLR9ViZQlF1fd3DDaEZqnJIb1iRMsNUsOp+cL4mqqN0ibHQKVmbftb02j0e87qf0j0ExMYzh0uaGWkLSbggs4sXeldo1RgvKSEgMlIASAKAAUDDQMLwwuaCQ55TYvV6OGhFExRmKQmaT+ZQJS6KUCWGuxtXeKuhVYzLBLKZzsaHSlRRte0c88Y4NQnEArLM6qFs2Ys4FS4I7AReBkOYGoKwapU2bYPrmD+8K8T4bnBuxHMQknKpwlGWnKz7Nc7xKatdF8UuMuyh4PjE2TJKFUNUSwASQ5GYkA96tf4LjhIwyFYidJCpaksuQzE5g3mILmrhOhfMTSsNYrhyglwlE1aTkUglQy1DB0qzKL02od4Qxyp5mMhMoOXXkcnMpgsEmqSCmgNtKRzwfx+p2SSfSKvj+DSphVMwpKpIYkEcyAb5tANHtCeI4O61CUrMhN3IdwWIYdaPaOjzvCqZiUKQhSVpYKShP/UC3b8TILFnL9TVIel4Dw/icRNMoS1pSk5VOlSRLIcgLypJfQOCbR14svJXZxZMaTqiBXIVLJzJI7jfoRAUgszGtW0bf66xO4nwpi7qlLOgVlLKe2VTMfT1jWTweaCaMkDMVBzmTRsjhlu+j0faL84/JDy5P2IFUvU0jWJocImLSVlKwE0BWlTHpa77PBsD4ZUtTGhb8Nc3o+tqNB8yKB5MmQsmTmLC+mz94nuC4EoSVs70UK5kgFsw926xOf8ACSZKhMBUpP4kpylQBozrCcjhTkpJNB0iewfDkrSshKiUJcqBSCDQgqSCGGgIsCabcuTxCfSOvD4evVIp0+QnNy8zlwR+ntHQfAuHBZJBFAo3bkUMp61MQEvhSCl1hXmKLkZVOComlLqJILU+IMXXwZgihOez0Du4AJIJejG9fnSfLm0is1wi/stEqa9QDsQaNuClneGJBY9Nh+tISlsolRzWDWZ6hxr77iPS0kEEcx1KjlIT1B6nbaOlM89obxeDC6FKW1cAg62N4cwIoe/yELS+ZiXHQH3J+EN4WWAVEan5ARVbJyfVDBin4+e8+aDotvgIt5ijcW/+1MpQq0P9Oo2iebQ2LZupX3lg7fFyKQXEChapBsD0doXSioc0Hx2hpSCegP1rHOi5C8Qxgl8RKVM06UjK5Z1Bxl+Bhw8qgWoSSGuQ5atwGa8RP2gcNMzDIxEt82HfObkIV+bqAr4KUdIX8N+JxOGWYAlSGJU4DA0LC72MVa6skn3RZRw9M0OpIUQcwcDS0Vvjvg9XMtOXKK6gi1C55gLu792i1ypjUFOmo2+G8PS+lYy7MziHEcApChtcj8pTWx2IrSEJuFA1YM4BdyXFvTtYx2DxB4UExH3QALvksk15iGsq/c33igK8MThOKBKJIuSnlAd3cKDmvUPcXhlKti8fgriZZa19NdPr0g6ZIU9O2p1Z7An9ovWD8ATFAO4pqAPTtEtg/s2A/ErvT/DQeVm4HLv4UMwD7G/uHpHl4IAUY02I0rdI3vHXpXgGQjdwdG/baCnwfJDE+YW2yVZ7gJ6mgaNbNxXyct8KcMVMxCFZCQFadC1j3H6x1HFp5QkAAAMALDsILheASZK1LloIUoVJJJalACaWEa8QnpSklRtb0/zCS7GSpFf4tMCQzd7sPq0N+Aa4abMZgueWHRKED94o3H+OqnzMiA5JCRkcOolkpZ6kmkdO4Fw/+Hw8uS7lCec3BWo5lntmJboBBqkZdskPLBtCM4MWFR0iREwto8J4tGovrE2OhRK3tSPQZM0n8oj0AJNYmYlKABa4CQXoNP0hAYRKJi5vOlRACkAgIADkaCrdaN3dnDz1FRTylI/M70ZmJd8wI+MYw+CSk5StazcBTsAaZaUKehe5izViaAHMFZ1Co5Q6gM6SbMA2Z7d+sHXir5aUIAIID2b3u1o3xskLQUgEBt2I/wBxBrCqMLkBUs5hQupnDCxy3N7D3eFaaGtMheI8HCRmSrIVDKUpetbIADqIqw+hS5nDzhZqiQqWFkgZXqBVy6Qz1f8ANuI6T5YUoiXzoWQVKByqSWUkkKFCSAE0s1bwnj+A+fLMoDKLhYWozAQXSWUwJuKmx9Ig8fwdMMzWyuJ4j5TLzKEkpLZCcz8pdzUuz5hpq0NYyXIxAklUyegglJUhbZwQHzMX/ptTaIbxL4fmlPm4RKilDoLDMV5WSTlZ0lJzJy2pQQ74QTiskxE7DiUlqKLha1GhIqwGXZhRu0vLcVaZWU4SfaJGfhMJKBYy5eZ6qBKlblAJLJJz0AAcwCXxCVNzJSpa2YjK2ZAAdRqWAduV3qWJsB42QlICmVNyMAkMSSqgBoDeIxWHUsc0kEpU7IQElBScyVOkk5uhHaJ/7dseKSXTBzMcmXOZSQUpmLDEOggukKKh+Ib7O0ew+Emy5fmoUCHygJAYLcFLkMOoO8SvFuCKUgTQkqmKlgEKTmUA4OlzQX1L6xBysPMRNloEuatVFZBLWAsi5IUyQBbM8PFXoLl0Tv8AHTVLSkAJUtitTA9MwGosOpteN5i0SUlDmbOXS7KNeUBNAwFf8wfCcEmzFpmLSSQWBTypADkBWYVNw4Ya1iwYbhhQnzEhJWDQZQw6ZzzAEXJfoIMcTZGWRIh8P4eM1cuZPJdP4kgUNAQFB72NASxqREwhLrUZSFO11OlKiGZnpWgCq0B6Q/OxgQAFGqi1AW1LOKAUMEEsgFSSCaslgAP3Dx1RxpdI5Z5G+2B/iOUpZWZNVAB6erODVu3SGsLNC3ZOgdxZw4+De8LypigQFMpw5mCge4DbGtKwTB4VSUsFKIDsGD5SzJJ/M2h7DrFUSZlWdBWs5iAl2SCTSpZIqSYc4NijMQVFOWtvq3YwKRNKkkg9CLsauO4NDB+FKWUnOkJL2CioWGpA/SHjsSWh6KVxrCffrJJqrTSkXWKtxgfeLrrr6QMujY9iCGBBrT4w0hIIDg0N/wBKCF1S1EWEFkrant32jmRcKlhcAgghQI/EDQhjQ0jmXijw0vBzBiJDnDvQ3Mo//nM2GgVawNfxdLRPB09o8tBSSWzAjKUmrjqDcNSKRdCNWc+4b4zY5lKHMedJFUk0zJs4LVvoekXThniWSscswXHf+7dIr/Hfs0lzSV4QplL1lKJ8on+hQcy+zFOwTFJ4jwnEYVTTpa5TGilfgP8ApmDkL93h+KehO0d2k4kGhI9NYMyen7Rw7BeJp8oMlWrjo/69omsN9pGID5gkvoA36H94PYLR1uXKF3EarxDNl/SOc/8AyYWLS6kMxPq/9oDM+05ZsgV60f8AZ/1jWY6Mtb9IBMxYTqAP2jluL+0XEE0ZI7UiB4j4jnLDrmqbqWH1rG7NZ0rj/jSTJBAVmU7crHvrHNuN+KJuILWSSAAKudAw1JagFaQbhXhDF4piiWUIP/dmOlDf0gjMv/aG6x0Pw54Jk4IhQ+9nEf8AVUAMt3EtP5B1qTqY3S2FJsivA3gwyP8AmMQGnEfdyzeWCGzK/rILN+UHclrt5QKdz9VjRwIzJU6mevxMTbsddA8grfqDCwAFH/eGcXLYwqSwcH6/WJsdHgSLWj0CYi9do9GsxYFSwoAoVl6sK70No8pAQFKKjSrklhpv3948fLUAhTFmLHd3Dju0ZxC3s7uCWYkgOLGOgma4cpJLKC1D+VvR2JhbiGGykzky88xnACiHPQHldn5v3hjESVHLlOVILkACvStg9d4YGFsXIbbWljvAqzXQgmYvKViWaJLIBTzEhwLsK0d2gGM4cJ2UhcyWEF3QopUaDldqi1qUhyZg2KXKiCpyl7BmPpqz3doaWaEA626dGMCg2RcnAeWOXMsMBVr/AMxFA5NSRvAJi5YOZSQFhyHIzMSxyAGr09xuYkZIUtIOUo3SWJ1pyltjC+KWopUE5VKSARms9w9Gu36wrihk2Dx6kBYCiUAgksrKk2uRqwd+kJo4dTOvETFJDFzkCGBewDMx17xIYTCLqZqgrMXsAEA1CRqoANV6wSYjIwCSU2ACeUe1u7esLxvsblXQsqWgKGYqUCCxqSHqzgMkNXS0J4HiyjMyLypBfIxqoAfjqaB3Z7+jmUOClEklgxBVUixBDnZwHFqQKbg5OZKvJQf6ii1O1O8biDkhmTOSo3GbYEH4QLE4JRmKHKMyORf5swb8QDOBSkJ4cvicqgQwK5Qb8gISWAAY5mo5NQbFolpywSE5TRzTppTU7RRaEfQnw9EzJlWxW3MpCSJb9Aov6QXzMyaTEkg8xAq7ijBXKW3fesFkzuZgWNykl1D02/vAcTwuWtZWEhMxvxhICiNifzBt4KQLHZKGFXoGYsx62eB4uQmaGJUMpBBS4IIsQf8AIOoMay1s7kk9TG8/FMLVNnp6PDewBAJMhBVnmTMy8ynACiSAlyAAGpYCre8zwmbmSTSp07D4xEKSFEElII/EHdvrcxL8Klsk9TTswv6vGjsE9D0VfiNZyxS/yEWiKrxIvNWP6vkI2XQMewDs7RplNzBJcwO1X6QZQMQqywHOoCoB62PuINJnAtUAvuPn9VgSpTUL12jRUjYtA7Nsbnofp2vGyTQh3SaEGxGoIhMTVCl+sHl4s6jS8NYKI7HeCcFOqqQJat5KlS/gghJ9jERifswklyjETkdFplrHvlSfjFsTikk2+P6UgwxSbXh1IWihK+ytQti0NpmkV+E2N5P2UG5xQb+mR+82L+TSgtGpmkaH2g8gUVCR9luGSQZk2dM3qlCf/ROb/wBonOH+FcLh6yZEtKzUKVzL/wDNZKhD6lOdI184uBAchqMzS7Fy/wA+pheY4Z7G5fpe0Q2J8WDMoJlqWlBqpIJLDOMwASUtyKbMpJU1AXD+x3iNKFpQhJmFSPMDKSkZTYgqNXgKEpOkJPLDHHlJ9EwkVvSMCZUsw+veImZxxky1CTMJmPQ5Us26iWhQeLE5UlMtZK1lGUM4UGpsfxCGWGb0iUvF4Y7l+z/vuTxm0f0MCnUGa8RUrxGFS1nylhcshKkUeur2ahjbCceC86VpUhUsOQ6VAg7FPeEeKaTbQ8fFYZNJPf5/vsPkvr7iPRhEtxq2nb5RmJ0dA9h8MEqDA+wq9cz3vvaHAkg0NxWte7wID9HgmDWXP1oIqvgVm0uYEMSSApgM2vpYRnzCD+jFo2UqivWFcLKCikkBxUdyGPwhmwVY+iQQCSL9W+qQLFTVZgEt6uKalxraC4MuQDX/ABGhlDzANC71O3wgvQoWSklLgEbCj/AwlPwoXyrzioPKpSXY9DbprtEm1Ywqw+tINGsi+IyVhGZCTMLh0OASHGYhRLO3u8bZ1khJC0nK+ZkmXWgSS7v2+cPtUe30IXTPIetgdBvA4msGvApKecPldnbWhGvtWNpcwcxUMoSWClUen4m2v8oFnJzuT/0wq9i5DjaEPFaymRLbVYegILjUGkDXY2+iSxsxMtlKDpJuA7GmWgBNd+0azMWoVZLBVSSzAfOClTJIFgSPaPTJCSGKQQXcMGPcawQBJaA4JAfej+/tA8QotyjMX3AprX94zOooAW/tGmJN+zelKfEwQCk3FlR5Qw31fbLpqLwoxWUOQpIU7kChH4SKBmNI9hJpPs9h/OsfoBEqAyVHZLiJ7KaEpWdSqlmNtCmtiwZVtW7xNcHkqSkhS8/NQkMWYUNa92EAaHcEaHvFIIlN9DUVHiUwifM7/IRbYqvFB96v/V8hAy6Bj2CRQwVMzaBSRQGCkUMSRZmS7PGqB6wQi0brEEUC3pAxJd/hpGxGurwylAaAlYdC4lNvGFh4aZ36CNJssBPf94ziZM9JmmjhvWkGQCTcAHr8DGEoDCBvzesbQQ5IJYVPuBC05eYvrDUlAyp7wRckBKqCDTYpTP8AhuYlShLm5EKNw+YDmply82UKYcyQyU5krapcf4aMwoyGUEoQEBM1AVQBkkKDKswvE5KP6xlf4vSDGcovkhMuKOWPGWirzfBxCJQTMQoy8zhaHScxJol4QxHA5snyEpIUfOKswQSlLiWA42pFxmGr/V43l3ikfFTvs5J/47C111r3+K/gq0/wwtSF5pgK5iwssnlo9CPWGeG8AmSlTF5kJK0hICEMkMRXKe0T+IDENqKwPLCyzzacWysfBYYSU0u19v7/AJZhCKXPoL+mkegia3j0SR1n/9k="/>
          <p:cNvSpPr>
            <a:spLocks noChangeAspect="1" noChangeArrowheads="1"/>
          </p:cNvSpPr>
          <p:nvPr/>
        </p:nvSpPr>
        <p:spPr bwMode="auto">
          <a:xfrm>
            <a:off x="-31750" y="-136525"/>
            <a:ext cx="304800" cy="304800"/>
          </a:xfrm>
          <a:prstGeom prst="rect">
            <a:avLst/>
          </a:prstGeom>
          <a:noFill/>
          <a:ln w="9525">
            <a:noFill/>
            <a:miter lim="800000"/>
            <a:headEnd/>
            <a:tailEnd/>
          </a:ln>
        </p:spPr>
        <p:txBody>
          <a:bodyPr/>
          <a:lstStyle/>
          <a:p>
            <a:endParaRPr lang="en-US"/>
          </a:p>
        </p:txBody>
      </p:sp>
      <p:sp>
        <p:nvSpPr>
          <p:cNvPr id="19" name="Rectangle 18"/>
          <p:cNvSpPr/>
          <p:nvPr/>
        </p:nvSpPr>
        <p:spPr>
          <a:xfrm>
            <a:off x="5148263" y="3341688"/>
            <a:ext cx="3384550" cy="340201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9160" name="Picture 19"/>
          <p:cNvPicPr>
            <a:picLocks noChangeAspect="1"/>
          </p:cNvPicPr>
          <p:nvPr/>
        </p:nvPicPr>
        <p:blipFill>
          <a:blip r:embed="rId4"/>
          <a:srcRect/>
          <a:stretch>
            <a:fillRect/>
          </a:stretch>
        </p:blipFill>
        <p:spPr bwMode="auto">
          <a:xfrm>
            <a:off x="5289550" y="3432175"/>
            <a:ext cx="3095625" cy="1476375"/>
          </a:xfrm>
          <a:prstGeom prst="rect">
            <a:avLst/>
          </a:prstGeom>
          <a:noFill/>
          <a:ln w="9525">
            <a:noFill/>
            <a:miter lim="800000"/>
            <a:headEnd/>
            <a:tailEnd/>
          </a:ln>
        </p:spPr>
      </p:pic>
      <p:pic>
        <p:nvPicPr>
          <p:cNvPr id="49161" name="Picture 20"/>
          <p:cNvPicPr>
            <a:picLocks noChangeAspect="1"/>
          </p:cNvPicPr>
          <p:nvPr/>
        </p:nvPicPr>
        <p:blipFill>
          <a:blip r:embed="rId5"/>
          <a:srcRect/>
          <a:stretch>
            <a:fillRect/>
          </a:stretch>
        </p:blipFill>
        <p:spPr bwMode="auto">
          <a:xfrm>
            <a:off x="5303838" y="4991100"/>
            <a:ext cx="3067050" cy="1668463"/>
          </a:xfrm>
          <a:prstGeom prst="rect">
            <a:avLst/>
          </a:prstGeom>
          <a:noFill/>
          <a:ln w="9525">
            <a:noFill/>
            <a:miter lim="800000"/>
            <a:headEnd/>
            <a:tailEnd/>
          </a:ln>
        </p:spPr>
      </p:pic>
      <p:sp>
        <p:nvSpPr>
          <p:cNvPr id="49162" name="Rectangle 21"/>
          <p:cNvSpPr>
            <a:spLocks noChangeArrowheads="1"/>
          </p:cNvSpPr>
          <p:nvPr/>
        </p:nvSpPr>
        <p:spPr bwMode="auto">
          <a:xfrm>
            <a:off x="539750" y="2924175"/>
            <a:ext cx="4572000" cy="396875"/>
          </a:xfrm>
          <a:prstGeom prst="rect">
            <a:avLst/>
          </a:prstGeom>
          <a:noFill/>
          <a:ln w="9525">
            <a:noFill/>
            <a:miter lim="800000"/>
            <a:headEnd/>
            <a:tailEnd/>
          </a:ln>
        </p:spPr>
        <p:txBody>
          <a:bodyPr>
            <a:spAutoFit/>
          </a:bodyPr>
          <a:lstStyle/>
          <a:p>
            <a:r>
              <a:rPr lang="en-GB" sz="2000" b="1" u="sng">
                <a:latin typeface="Times New Roman" pitchFamily="18" charset="0"/>
              </a:rPr>
              <a:t>Metal corrosion tests and findings</a:t>
            </a:r>
            <a:r>
              <a:rPr lang="en-GB" sz="2000" b="1" u="sng">
                <a:latin typeface="Times New Roman" pitchFamily="18" charset="0"/>
                <a:cs typeface="Times New Roman" pitchFamily="18" charset="0"/>
              </a:rPr>
              <a:t>:</a:t>
            </a:r>
            <a:endParaRPr lang="en-GB" sz="2000" u="sng"/>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ubtitle 2"/>
          <p:cNvSpPr>
            <a:spLocks noGrp="1"/>
          </p:cNvSpPr>
          <p:nvPr>
            <p:ph type="subTitle" idx="1"/>
          </p:nvPr>
        </p:nvSpPr>
        <p:spPr>
          <a:xfrm>
            <a:off x="395288" y="4221163"/>
            <a:ext cx="4437062" cy="925512"/>
          </a:xfrm>
        </p:spPr>
        <p:txBody>
          <a:bodyPr/>
          <a:lstStyle/>
          <a:p>
            <a:pPr marR="0" algn="l" eaLnBrk="1" hangingPunct="1">
              <a:lnSpc>
                <a:spcPct val="80000"/>
              </a:lnSpc>
            </a:pPr>
            <a:r>
              <a:rPr lang="lt-LT" sz="1900" smtClean="0">
                <a:latin typeface="Times New Roman" pitchFamily="18" charset="0"/>
                <a:cs typeface="Times New Roman" pitchFamily="18" charset="0"/>
              </a:rPr>
              <a:t>A</a:t>
            </a:r>
            <a:r>
              <a:rPr lang="en-GB" sz="1900" smtClean="0">
                <a:latin typeface="Times New Roman" pitchFamily="18" charset="0"/>
                <a:cs typeface="Times New Roman" pitchFamily="18" charset="0"/>
              </a:rPr>
              <a:t>ccording to experimental laboratory data</a:t>
            </a:r>
            <a:r>
              <a:rPr lang="lt-LT" sz="1900" smtClean="0">
                <a:latin typeface="Times New Roman" pitchFamily="18" charset="0"/>
                <a:cs typeface="Times New Roman" pitchFamily="18" charset="0"/>
              </a:rPr>
              <a:t>,</a:t>
            </a:r>
            <a:r>
              <a:rPr lang="en-GB" sz="1900" smtClean="0">
                <a:latin typeface="Times New Roman" pitchFamily="18" charset="0"/>
                <a:cs typeface="Times New Roman" pitchFamily="18" charset="0"/>
              </a:rPr>
              <a:t> </a:t>
            </a:r>
            <a:r>
              <a:rPr lang="lt-LT" sz="1900" smtClean="0">
                <a:latin typeface="Times New Roman" pitchFamily="18" charset="0"/>
                <a:cs typeface="Times New Roman" pitchFamily="18" charset="0"/>
              </a:rPr>
              <a:t>t</a:t>
            </a:r>
            <a:r>
              <a:rPr lang="en-GB" sz="1900" smtClean="0">
                <a:latin typeface="Times New Roman" pitchFamily="18" charset="0"/>
                <a:cs typeface="Times New Roman" pitchFamily="18" charset="0"/>
              </a:rPr>
              <a:t>he recommended optimal spreading amount is ~13 g/m</a:t>
            </a:r>
            <a:r>
              <a:rPr lang="en-GB" sz="1900" baseline="30000" smtClean="0">
                <a:latin typeface="Times New Roman" pitchFamily="18" charset="0"/>
                <a:cs typeface="Times New Roman" pitchFamily="18" charset="0"/>
              </a:rPr>
              <a:t>2</a:t>
            </a:r>
            <a:r>
              <a:rPr lang="en-GB" sz="1900" smtClean="0">
                <a:latin typeface="Times New Roman" pitchFamily="18" charset="0"/>
                <a:cs typeface="Times New Roman" pitchFamily="18" charset="0"/>
              </a:rPr>
              <a:t>.</a:t>
            </a:r>
            <a:r>
              <a:rPr lang="en-GB" sz="1800" smtClean="0">
                <a:solidFill>
                  <a:srgbClr val="000000"/>
                </a:solidFill>
                <a:latin typeface="Times New Roman" pitchFamily="18" charset="0"/>
                <a:cs typeface="Times New Roman" pitchFamily="18" charset="0"/>
              </a:rPr>
              <a:t> </a:t>
            </a:r>
          </a:p>
        </p:txBody>
      </p:sp>
      <p:sp>
        <p:nvSpPr>
          <p:cNvPr id="51202" name="Rectangle 4"/>
          <p:cNvSpPr>
            <a:spLocks noChangeArrowheads="1"/>
          </p:cNvSpPr>
          <p:nvPr/>
        </p:nvSpPr>
        <p:spPr bwMode="auto">
          <a:xfrm>
            <a:off x="611188" y="765175"/>
            <a:ext cx="3600450" cy="579438"/>
          </a:xfrm>
          <a:prstGeom prst="rect">
            <a:avLst/>
          </a:prstGeom>
          <a:noFill/>
          <a:ln w="9525">
            <a:noFill/>
            <a:miter lim="800000"/>
            <a:headEnd/>
            <a:tailEnd/>
          </a:ln>
        </p:spPr>
        <p:txBody>
          <a:bodyPr>
            <a:spAutoFit/>
          </a:bodyPr>
          <a:lstStyle/>
          <a:p>
            <a:pPr algn="ctr"/>
            <a:r>
              <a:rPr lang="lt-LT" sz="1200" b="1">
                <a:solidFill>
                  <a:srgbClr val="000000"/>
                </a:solidFill>
                <a:latin typeface="Times New Roman" pitchFamily="18" charset="0"/>
                <a:cs typeface="Times New Roman" pitchFamily="18" charset="0"/>
              </a:rPr>
              <a:t/>
            </a:r>
            <a:br>
              <a:rPr lang="lt-LT" sz="1200" b="1">
                <a:solidFill>
                  <a:srgbClr val="000000"/>
                </a:solidFill>
                <a:latin typeface="Times New Roman" pitchFamily="18" charset="0"/>
                <a:cs typeface="Times New Roman" pitchFamily="18" charset="0"/>
              </a:rPr>
            </a:br>
            <a:r>
              <a:rPr lang="en-GB" sz="2000" b="1" u="sng">
                <a:solidFill>
                  <a:srgbClr val="FF5050"/>
                </a:solidFill>
                <a:latin typeface="Times New Roman" pitchFamily="18" charset="0"/>
                <a:cs typeface="Times New Roman" pitchFamily="18" charset="0"/>
              </a:rPr>
              <a:t>De-icer </a:t>
            </a:r>
            <a:r>
              <a:rPr lang="en-GB" sz="2000" b="1" u="sng">
                <a:solidFill>
                  <a:srgbClr val="000000"/>
                </a:solidFill>
                <a:latin typeface="Times New Roman" pitchFamily="18" charset="0"/>
                <a:cs typeface="Times New Roman" pitchFamily="18" charset="0"/>
              </a:rPr>
              <a:t>spreading rates</a:t>
            </a:r>
            <a:endParaRPr lang="en-GB" sz="2000" b="1" u="sng"/>
          </a:p>
        </p:txBody>
      </p:sp>
      <p:sp>
        <p:nvSpPr>
          <p:cNvPr id="7" name="Rectangle 6"/>
          <p:cNvSpPr/>
          <p:nvPr/>
        </p:nvSpPr>
        <p:spPr>
          <a:xfrm>
            <a:off x="5003800" y="1557338"/>
            <a:ext cx="4032250" cy="37433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1204" name="Chart 7"/>
          <p:cNvPicPr>
            <a:picLocks noChangeArrowheads="1"/>
          </p:cNvPicPr>
          <p:nvPr/>
        </p:nvPicPr>
        <p:blipFill>
          <a:blip r:embed="rId3"/>
          <a:srcRect/>
          <a:stretch>
            <a:fillRect/>
          </a:stretch>
        </p:blipFill>
        <p:spPr bwMode="auto">
          <a:xfrm>
            <a:off x="5108575" y="1700213"/>
            <a:ext cx="3822700" cy="3457575"/>
          </a:xfrm>
          <a:prstGeom prst="rect">
            <a:avLst/>
          </a:prstGeom>
          <a:noFill/>
          <a:ln w="9525">
            <a:noFill/>
            <a:miter lim="800000"/>
            <a:headEnd/>
            <a:tailEnd/>
          </a:ln>
        </p:spPr>
      </p:pic>
      <p:sp>
        <p:nvSpPr>
          <p:cNvPr id="51205" name="Rectangle 5"/>
          <p:cNvSpPr>
            <a:spLocks noChangeArrowheads="1"/>
          </p:cNvSpPr>
          <p:nvPr/>
        </p:nvSpPr>
        <p:spPr bwMode="auto">
          <a:xfrm>
            <a:off x="395288" y="1844675"/>
            <a:ext cx="4273550" cy="2100263"/>
          </a:xfrm>
          <a:prstGeom prst="rect">
            <a:avLst/>
          </a:prstGeom>
          <a:noFill/>
          <a:ln w="9525">
            <a:noFill/>
            <a:miter lim="800000"/>
            <a:headEnd/>
            <a:tailEnd/>
          </a:ln>
        </p:spPr>
        <p:txBody>
          <a:bodyPr>
            <a:spAutoFit/>
          </a:bodyPr>
          <a:lstStyle/>
          <a:p>
            <a:r>
              <a:rPr lang="lt-LT" b="1" i="1">
                <a:solidFill>
                  <a:srgbClr val="000000"/>
                </a:solidFill>
                <a:latin typeface="Times New Roman" pitchFamily="18" charset="0"/>
                <a:cs typeface="Times New Roman" pitchFamily="18" charset="0"/>
              </a:rPr>
              <a:t/>
            </a:r>
            <a:br>
              <a:rPr lang="lt-LT" b="1" i="1">
                <a:solidFill>
                  <a:srgbClr val="000000"/>
                </a:solidFill>
                <a:latin typeface="Times New Roman" pitchFamily="18" charset="0"/>
                <a:cs typeface="Times New Roman" pitchFamily="18" charset="0"/>
              </a:rPr>
            </a:br>
            <a:r>
              <a:rPr lang="lt-LT" i="1" noProof="1">
                <a:latin typeface="Times New Roman" pitchFamily="18" charset="0"/>
                <a:cs typeface="Times New Roman" pitchFamily="18" charset="0"/>
              </a:rPr>
              <a:t> </a:t>
            </a:r>
            <a:r>
              <a:rPr lang="en-GB" sz="1900">
                <a:latin typeface="Times New Roman" pitchFamily="18" charset="0"/>
              </a:rPr>
              <a:t>The ice melting rate was measured by spreading different amounts of the de-icer product mixture on ice cubes of 2 cm at the air temperature of -15°C and assessing ice reduction 30, 60, 90, 120 and 480 min. later.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9875" y="1428750"/>
            <a:ext cx="4014788" cy="701675"/>
          </a:xfrm>
        </p:spPr>
        <p:txBody>
          <a:bodyPr>
            <a:spAutoFit/>
          </a:bodyPr>
          <a:lstStyle/>
          <a:p>
            <a:pPr eaLnBrk="1" fontAlgn="auto" hangingPunct="1">
              <a:spcAft>
                <a:spcPts val="0"/>
              </a:spcAft>
              <a:defRPr/>
            </a:pPr>
            <a:r>
              <a:rPr lang="en-GB" sz="2000" i="1" u="sng" smtClean="0">
                <a:latin typeface="Times New Roman" pitchFamily="18" charset="0"/>
              </a:rPr>
              <a:t>Determination of the crystallisation temperature</a:t>
            </a:r>
            <a:endParaRPr lang="en-GB" sz="2000" i="1" u="sng" smtClean="0"/>
          </a:p>
        </p:txBody>
      </p:sp>
      <p:sp>
        <p:nvSpPr>
          <p:cNvPr id="53250" name="Rectangle 4"/>
          <p:cNvSpPr>
            <a:spLocks noChangeArrowheads="1"/>
          </p:cNvSpPr>
          <p:nvPr/>
        </p:nvSpPr>
        <p:spPr bwMode="auto">
          <a:xfrm>
            <a:off x="557213" y="2420938"/>
            <a:ext cx="4086225" cy="3448050"/>
          </a:xfrm>
          <a:prstGeom prst="rect">
            <a:avLst/>
          </a:prstGeom>
          <a:noFill/>
          <a:ln w="9525">
            <a:noFill/>
            <a:miter lim="800000"/>
            <a:headEnd/>
            <a:tailEnd/>
          </a:ln>
        </p:spPr>
        <p:txBody>
          <a:bodyPr>
            <a:spAutoFit/>
          </a:bodyPr>
          <a:lstStyle/>
          <a:p>
            <a:pPr>
              <a:spcBef>
                <a:spcPts val="600"/>
              </a:spcBef>
              <a:spcAft>
                <a:spcPts val="600"/>
              </a:spcAft>
            </a:pPr>
            <a:r>
              <a:rPr lang="lt-LT" i="1">
                <a:latin typeface="Times New Roman" pitchFamily="18" charset="0"/>
                <a:ea typeface="Calibri" pitchFamily="34" charset="0"/>
                <a:cs typeface="Times New Roman" pitchFamily="18" charset="0"/>
              </a:rPr>
              <a:t>  </a:t>
            </a:r>
            <a:r>
              <a:rPr lang="en-GB">
                <a:latin typeface="Times New Roman" pitchFamily="18" charset="0"/>
                <a:ea typeface="Calibri" pitchFamily="34" charset="0"/>
                <a:cs typeface="Times New Roman" pitchFamily="18" charset="0"/>
              </a:rPr>
              <a:t>Studies have shown that the moist mixture </a:t>
            </a:r>
            <a:r>
              <a:rPr lang="en-GB" b="1" i="1">
                <a:solidFill>
                  <a:srgbClr val="FF5050"/>
                </a:solidFill>
                <a:latin typeface="Times New Roman" pitchFamily="18" charset="0"/>
                <a:ea typeface="Calibri" pitchFamily="34" charset="0"/>
                <a:cs typeface="Times New Roman" pitchFamily="18" charset="0"/>
              </a:rPr>
              <a:t>De-icer</a:t>
            </a:r>
            <a:r>
              <a:rPr lang="en-GB">
                <a:latin typeface="Times New Roman" pitchFamily="18" charset="0"/>
                <a:ea typeface="Calibri" pitchFamily="34" charset="0"/>
                <a:cs typeface="Times New Roman" pitchFamily="18" charset="0"/>
              </a:rPr>
              <a:t> product outperforms the dry mixture by up to 8 %.</a:t>
            </a:r>
          </a:p>
          <a:p>
            <a:pPr>
              <a:spcBef>
                <a:spcPts val="600"/>
              </a:spcBef>
              <a:spcAft>
                <a:spcPts val="600"/>
              </a:spcAft>
            </a:pPr>
            <a:r>
              <a:rPr lang="lt-LT">
                <a:latin typeface="Times New Roman" pitchFamily="18" charset="0"/>
                <a:ea typeface="Calibri" pitchFamily="34" charset="0"/>
                <a:cs typeface="Times New Roman" pitchFamily="18" charset="0"/>
              </a:rPr>
              <a:t> </a:t>
            </a:r>
          </a:p>
          <a:p>
            <a:pPr>
              <a:spcBef>
                <a:spcPts val="600"/>
              </a:spcBef>
              <a:spcAft>
                <a:spcPts val="600"/>
              </a:spcAft>
            </a:pPr>
            <a:r>
              <a:rPr lang="en-GB">
                <a:latin typeface="Times New Roman" pitchFamily="18" charset="0"/>
                <a:ea typeface="Calibri" pitchFamily="34" charset="0"/>
                <a:cs typeface="Times New Roman" pitchFamily="18" charset="0"/>
              </a:rPr>
              <a:t>The most suitable product for moistening De-icer product is </a:t>
            </a:r>
            <a:r>
              <a:rPr lang="en-GB" b="1" i="1">
                <a:solidFill>
                  <a:srgbClr val="FF5050"/>
                </a:solidFill>
                <a:latin typeface="Times New Roman" pitchFamily="18" charset="0"/>
                <a:ea typeface="Calibri" pitchFamily="34" charset="0"/>
                <a:cs typeface="Times New Roman" pitchFamily="18" charset="0"/>
              </a:rPr>
              <a:t>De-icer</a:t>
            </a:r>
            <a:r>
              <a:rPr lang="en-GB">
                <a:latin typeface="Times New Roman" pitchFamily="18" charset="0"/>
                <a:ea typeface="Calibri" pitchFamily="34" charset="0"/>
                <a:cs typeface="Times New Roman" pitchFamily="18" charset="0"/>
              </a:rPr>
              <a:t> product 25% solution or road salt solution.</a:t>
            </a:r>
          </a:p>
          <a:p>
            <a:pPr>
              <a:spcBef>
                <a:spcPts val="600"/>
              </a:spcBef>
              <a:spcAft>
                <a:spcPts val="600"/>
              </a:spcAft>
            </a:pPr>
            <a:endParaRPr lang="en-GB">
              <a:latin typeface="Times New Roman" pitchFamily="18" charset="0"/>
              <a:ea typeface="Calibri" pitchFamily="34" charset="0"/>
              <a:cs typeface="Times New Roman" pitchFamily="18" charset="0"/>
            </a:endParaRPr>
          </a:p>
          <a:p>
            <a:pPr>
              <a:spcBef>
                <a:spcPts val="600"/>
              </a:spcBef>
              <a:spcAft>
                <a:spcPts val="600"/>
              </a:spcAft>
            </a:pPr>
            <a:r>
              <a:rPr lang="en-GB">
                <a:latin typeface="Times New Roman" pitchFamily="18" charset="0"/>
                <a:ea typeface="Calibri" pitchFamily="34" charset="0"/>
                <a:cs typeface="Times New Roman" pitchFamily="18" charset="0"/>
              </a:rPr>
              <a:t>The crystallisation temperature of the   </a:t>
            </a:r>
            <a:r>
              <a:rPr lang="en-GB" b="1" i="1">
                <a:solidFill>
                  <a:srgbClr val="FF5050"/>
                </a:solidFill>
                <a:latin typeface="Times New Roman" pitchFamily="18" charset="0"/>
                <a:ea typeface="Calibri" pitchFamily="34" charset="0"/>
                <a:cs typeface="Times New Roman" pitchFamily="18" charset="0"/>
              </a:rPr>
              <a:t>De-icer</a:t>
            </a:r>
            <a:r>
              <a:rPr lang="en-GB">
                <a:ea typeface="Calibri" pitchFamily="34" charset="0"/>
                <a:cs typeface="Times New Roman" pitchFamily="18" charset="0"/>
              </a:rPr>
              <a:t> </a:t>
            </a:r>
            <a:r>
              <a:rPr lang="en-GB">
                <a:latin typeface="Times New Roman" pitchFamily="18" charset="0"/>
                <a:ea typeface="Calibri" pitchFamily="34" charset="0"/>
                <a:cs typeface="Times New Roman" pitchFamily="18" charset="0"/>
              </a:rPr>
              <a:t>product solution is ~ -22 °C.</a:t>
            </a:r>
          </a:p>
        </p:txBody>
      </p:sp>
      <p:sp>
        <p:nvSpPr>
          <p:cNvPr id="9" name="Rectangle 8"/>
          <p:cNvSpPr/>
          <p:nvPr/>
        </p:nvSpPr>
        <p:spPr>
          <a:xfrm>
            <a:off x="4859338" y="1412875"/>
            <a:ext cx="4033837" cy="37449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3252" name="Chart 9"/>
          <p:cNvPicPr>
            <a:picLocks noChangeArrowheads="1"/>
          </p:cNvPicPr>
          <p:nvPr/>
        </p:nvPicPr>
        <p:blipFill>
          <a:blip r:embed="rId3"/>
          <a:srcRect/>
          <a:stretch>
            <a:fillRect/>
          </a:stretch>
        </p:blipFill>
        <p:spPr bwMode="auto">
          <a:xfrm>
            <a:off x="4999038" y="1573213"/>
            <a:ext cx="3754437" cy="337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539750" y="476250"/>
            <a:ext cx="8064500" cy="1008063"/>
          </a:xfrm>
        </p:spPr>
        <p:txBody>
          <a:bodyPr/>
          <a:lstStyle/>
          <a:p>
            <a:pPr eaLnBrk="1" hangingPunct="1"/>
            <a:r>
              <a:rPr lang="en-GB" sz="2400" b="1" i="1" u="sng" smtClean="0">
                <a:solidFill>
                  <a:srgbClr val="000000"/>
                </a:solidFill>
                <a:latin typeface="Times New Roman" pitchFamily="18" charset="0"/>
                <a:cs typeface="Times New Roman" pitchFamily="18" charset="0"/>
              </a:rPr>
              <a:t>Granulometric composition: </a:t>
            </a:r>
            <a:r>
              <a:rPr lang="en-GB" sz="2400" i="1" u="sng" smtClean="0">
                <a:solidFill>
                  <a:srgbClr val="FF5050"/>
                </a:solidFill>
                <a:latin typeface="Times New Roman" pitchFamily="18" charset="0"/>
                <a:cs typeface="Times New Roman" pitchFamily="18" charset="0"/>
              </a:rPr>
              <a:t>De-icer</a:t>
            </a:r>
            <a:r>
              <a:rPr lang="en-GB" sz="2400" b="1" i="1" u="sng" smtClean="0">
                <a:solidFill>
                  <a:srgbClr val="000000"/>
                </a:solidFill>
                <a:latin typeface="Times New Roman" pitchFamily="18" charset="0"/>
                <a:cs typeface="Times New Roman" pitchFamily="18" charset="0"/>
              </a:rPr>
              <a:t> vs. road salt (NaCl)</a:t>
            </a:r>
            <a:r>
              <a:rPr lang="lt-LT" sz="2400" b="1" i="1" u="sng" smtClean="0">
                <a:solidFill>
                  <a:srgbClr val="000000"/>
                </a:solidFill>
                <a:latin typeface="Times New Roman" pitchFamily="18" charset="0"/>
                <a:cs typeface="Times New Roman" pitchFamily="18" charset="0"/>
              </a:rPr>
              <a:t/>
            </a:r>
            <a:br>
              <a:rPr lang="lt-LT" sz="2400" b="1" i="1" u="sng" smtClean="0">
                <a:solidFill>
                  <a:srgbClr val="000000"/>
                </a:solidFill>
                <a:latin typeface="Times New Roman" pitchFamily="18" charset="0"/>
                <a:cs typeface="Times New Roman" pitchFamily="18" charset="0"/>
              </a:rPr>
            </a:br>
            <a:endParaRPr lang="en-US" sz="2400" i="1" smtClean="0">
              <a:latin typeface="Times New Roman" pitchFamily="18" charset="0"/>
              <a:cs typeface="Times New Roman" pitchFamily="18" charset="0"/>
            </a:endParaRPr>
          </a:p>
        </p:txBody>
      </p:sp>
      <p:graphicFrame>
        <p:nvGraphicFramePr>
          <p:cNvPr id="14396" name="Group 60"/>
          <p:cNvGraphicFramePr>
            <a:graphicFrameLocks noGrp="1"/>
          </p:cNvGraphicFramePr>
          <p:nvPr>
            <p:ph idx="1"/>
          </p:nvPr>
        </p:nvGraphicFramePr>
        <p:xfrm>
          <a:off x="1258888" y="1341438"/>
          <a:ext cx="6985000" cy="3746500"/>
        </p:xfrm>
        <a:graphic>
          <a:graphicData uri="http://schemas.openxmlformats.org/drawingml/2006/table">
            <a:tbl>
              <a:tblPr/>
              <a:tblGrid>
                <a:gridCol w="792162"/>
                <a:gridCol w="2308225"/>
                <a:gridCol w="1833563"/>
                <a:gridCol w="2051050"/>
              </a:tblGrid>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1" u="none" strike="noStrike" cap="none" normalizeH="0" baseline="0" dirty="0" smtClean="0">
                          <a:ln>
                            <a:noFill/>
                          </a:ln>
                          <a:solidFill>
                            <a:schemeClr val="tx1"/>
                          </a:solidFill>
                          <a:effectLst/>
                          <a:latin typeface="Times New Roman" pitchFamily="18" charset="0"/>
                          <a:cs typeface="Times New Roman" pitchFamily="18" charset="0"/>
                        </a:rPr>
                        <a:t>No.</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chemeClr val="tx1"/>
                          </a:solidFill>
                          <a:effectLst/>
                          <a:latin typeface="Times New Roman" pitchFamily="18" charset="0"/>
                          <a:cs typeface="Times New Roman" pitchFamily="18" charset="0"/>
                        </a:rPr>
                        <a:t>Granule size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1" u="none" strike="noStrike" cap="none" normalizeH="0" baseline="0" dirty="0" smtClean="0">
                          <a:ln>
                            <a:noFill/>
                          </a:ln>
                          <a:solidFill>
                            <a:schemeClr val="tx1"/>
                          </a:solidFill>
                          <a:effectLst/>
                          <a:latin typeface="Times New Roman" pitchFamily="18" charset="0"/>
                          <a:cs typeface="Times New Roman" pitchFamily="18" charset="0"/>
                        </a:rPr>
                        <a:t>Sodium chloride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De-icer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&gt;5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&lt;0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16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3</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0</a:t>
                      </a:r>
                      <a:r>
                        <a:rPr kumimoji="0" lang="lt-LT" sz="1800" b="1"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2-5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52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40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71-2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37</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35</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16-0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71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5</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21</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&lt;0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063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&gt;5 mm+&lt;0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16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4</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55345" name="Title 1"/>
          <p:cNvSpPr txBox="1">
            <a:spLocks/>
          </p:cNvSpPr>
          <p:nvPr/>
        </p:nvSpPr>
        <p:spPr bwMode="auto">
          <a:xfrm>
            <a:off x="900113" y="5300663"/>
            <a:ext cx="7343775" cy="1296987"/>
          </a:xfrm>
          <a:prstGeom prst="rect">
            <a:avLst/>
          </a:prstGeom>
          <a:noFill/>
          <a:ln w="9525">
            <a:noFill/>
            <a:miter lim="800000"/>
            <a:headEnd/>
            <a:tailEnd/>
          </a:ln>
        </p:spPr>
        <p:txBody>
          <a:bodyPr anchor="ctr"/>
          <a:lstStyle/>
          <a:p>
            <a:pPr algn="ctr" eaLnBrk="0" hangingPunct="0"/>
            <a:r>
              <a:rPr lang="lt-LT" sz="2000" b="1" i="1" u="sng">
                <a:solidFill>
                  <a:srgbClr val="000000"/>
                </a:solidFill>
                <a:latin typeface="Times New Roman" pitchFamily="18" charset="0"/>
                <a:cs typeface="Times New Roman" pitchFamily="18" charset="0"/>
              </a:rPr>
              <a:t/>
            </a:r>
            <a:br>
              <a:rPr lang="lt-LT" sz="2000" b="1" i="1" u="sng">
                <a:solidFill>
                  <a:srgbClr val="000000"/>
                </a:solidFill>
                <a:latin typeface="Times New Roman" pitchFamily="18" charset="0"/>
                <a:cs typeface="Times New Roman" pitchFamily="18" charset="0"/>
              </a:rPr>
            </a:br>
            <a:r>
              <a:rPr lang="en-GB" b="1" i="1" u="sng">
                <a:solidFill>
                  <a:srgbClr val="000000"/>
                </a:solidFill>
                <a:latin typeface="Times New Roman" pitchFamily="18" charset="0"/>
                <a:cs typeface="Times New Roman" pitchFamily="18" charset="0"/>
              </a:rPr>
              <a:t>The mixture is dust free</a:t>
            </a:r>
            <a:r>
              <a:rPr lang="en-GB" i="1">
                <a:solidFill>
                  <a:srgbClr val="000000"/>
                </a:solidFill>
                <a:latin typeface="Times New Roman" pitchFamily="18" charset="0"/>
                <a:cs typeface="Times New Roman" pitchFamily="18" charset="0"/>
              </a:rPr>
              <a:t> </a:t>
            </a:r>
            <a:r>
              <a:rPr lang="en-GB">
                <a:solidFill>
                  <a:srgbClr val="000000"/>
                </a:solidFill>
                <a:latin typeface="Times New Roman" pitchFamily="18" charset="0"/>
                <a:cs typeface="Times New Roman" pitchFamily="18" charset="0"/>
              </a:rPr>
              <a:t>(&lt;0.063 mm particles) which is eliminated in the process of manufacturing. </a:t>
            </a:r>
            <a:r>
              <a:rPr lang="en-GB" b="1" i="1" u="sng">
                <a:solidFill>
                  <a:srgbClr val="000000"/>
                </a:solidFill>
                <a:latin typeface="Times New Roman" pitchFamily="18" charset="0"/>
                <a:cs typeface="Times New Roman" pitchFamily="18" charset="0"/>
              </a:rPr>
              <a:t>This enables even distribution of the product over the pavement.</a:t>
            </a:r>
            <a:endParaRPr lang="en-GB" b="1" i="1" u="sng">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ChangeArrowheads="1"/>
          </p:cNvSpPr>
          <p:nvPr/>
        </p:nvSpPr>
        <p:spPr bwMode="auto">
          <a:xfrm>
            <a:off x="0" y="1125538"/>
            <a:ext cx="4410075" cy="701675"/>
          </a:xfrm>
          <a:prstGeom prst="rect">
            <a:avLst/>
          </a:prstGeom>
          <a:noFill/>
          <a:ln w="9525">
            <a:noFill/>
            <a:miter lim="800000"/>
            <a:headEnd/>
            <a:tailEnd/>
          </a:ln>
        </p:spPr>
        <p:txBody>
          <a:bodyPr>
            <a:spAutoFit/>
          </a:bodyPr>
          <a:lstStyle/>
          <a:p>
            <a:pPr algn="ctr"/>
            <a:r>
              <a:rPr lang="en-GB" sz="2000" b="1" i="1" u="sng">
                <a:latin typeface="Times New Roman" pitchFamily="18" charset="0"/>
                <a:cs typeface="Times New Roman" pitchFamily="18" charset="0"/>
              </a:rPr>
              <a:t>Testing the effects of anti-slip substances on friction:</a:t>
            </a:r>
          </a:p>
        </p:txBody>
      </p:sp>
      <p:sp>
        <p:nvSpPr>
          <p:cNvPr id="2" name="Rectangle 1"/>
          <p:cNvSpPr/>
          <p:nvPr/>
        </p:nvSpPr>
        <p:spPr>
          <a:xfrm>
            <a:off x="4284663" y="1844675"/>
            <a:ext cx="4608512" cy="42481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2" name="Paveikslėlis 1"/>
          <p:cNvPicPr/>
          <p:nvPr/>
        </p:nvPicPr>
        <p:blipFill>
          <a:blip r:embed="rId3"/>
          <a:srcRect/>
          <a:stretch>
            <a:fillRect/>
          </a:stretch>
        </p:blipFill>
        <p:spPr bwMode="auto">
          <a:xfrm>
            <a:off x="4427538" y="1989138"/>
            <a:ext cx="4321175" cy="3929062"/>
          </a:xfrm>
          <a:prstGeom prst="rect">
            <a:avLst/>
          </a:prstGeom>
          <a:solidFill>
            <a:schemeClr val="bg1">
              <a:lumMod val="95000"/>
            </a:schemeClr>
          </a:solidFill>
        </p:spPr>
      </p:pic>
      <p:sp>
        <p:nvSpPr>
          <p:cNvPr id="57348" name="Rectangle 2"/>
          <p:cNvSpPr>
            <a:spLocks noChangeArrowheads="1"/>
          </p:cNvSpPr>
          <p:nvPr/>
        </p:nvSpPr>
        <p:spPr bwMode="auto">
          <a:xfrm>
            <a:off x="438150" y="2565400"/>
            <a:ext cx="3270250" cy="3387725"/>
          </a:xfrm>
          <a:prstGeom prst="rect">
            <a:avLst/>
          </a:prstGeom>
          <a:noFill/>
          <a:ln w="9525">
            <a:noFill/>
            <a:miter lim="800000"/>
            <a:headEnd/>
            <a:tailEnd/>
          </a:ln>
        </p:spPr>
        <p:txBody>
          <a:bodyPr>
            <a:spAutoFit/>
          </a:bodyPr>
          <a:lstStyle/>
          <a:p>
            <a:pPr marL="285750" indent="-285750">
              <a:buFont typeface="Wingdings" pitchFamily="2" charset="2"/>
              <a:buChar char="§"/>
            </a:pPr>
            <a:r>
              <a:rPr lang="en-GB">
                <a:latin typeface="Times New Roman" pitchFamily="18" charset="0"/>
                <a:cs typeface="Times New Roman" pitchFamily="18" charset="0"/>
              </a:rPr>
              <a:t>The </a:t>
            </a: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a:t>
            </a:r>
            <a:r>
              <a:rPr lang="en-GB">
                <a:latin typeface="Times New Roman" pitchFamily="18" charset="0"/>
                <a:ea typeface="Calibri" pitchFamily="34" charset="0"/>
                <a:cs typeface="Times New Roman" pitchFamily="18" charset="0"/>
              </a:rPr>
              <a:t>product </a:t>
            </a:r>
            <a:r>
              <a:rPr lang="en-GB">
                <a:latin typeface="Times New Roman" pitchFamily="18" charset="0"/>
                <a:cs typeface="Times New Roman" pitchFamily="18" charset="0"/>
              </a:rPr>
              <a:t>mixture is of high and medium efficiency according to the intervals chosen by researchers;</a:t>
            </a:r>
          </a:p>
          <a:p>
            <a:pPr marL="285750" indent="-285750"/>
            <a:endParaRPr lang="en-GB">
              <a:latin typeface="Times New Roman" pitchFamily="18" charset="0"/>
              <a:cs typeface="Times New Roman" pitchFamily="18" charset="0"/>
            </a:endParaRPr>
          </a:p>
          <a:p>
            <a:pPr marL="285750" indent="-285750">
              <a:buFont typeface="Wingdings" pitchFamily="2" charset="2"/>
              <a:buChar char="§"/>
            </a:pP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a:t>
            </a:r>
            <a:r>
              <a:rPr lang="en-GB">
                <a:latin typeface="Times New Roman" pitchFamily="18" charset="0"/>
              </a:rPr>
              <a:t>product </a:t>
            </a:r>
            <a:r>
              <a:rPr lang="en-GB">
                <a:latin typeface="Times New Roman" pitchFamily="18" charset="0"/>
                <a:cs typeface="Times New Roman" pitchFamily="18" charset="0"/>
              </a:rPr>
              <a:t>has by ~20% higher friction value when compared to other test substances attributed by their indicators to low-efficient or inefficient substances.</a:t>
            </a: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BA_projektai">
  <a:themeElements>
    <a:clrScheme name="1_BA_projektai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BA_projekta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_projektai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A_projektai">
  <a:themeElements>
    <a:clrScheme name="2_BA_projektai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BA_projekta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A_projektai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28822</TotalTime>
  <Words>661</Words>
  <Application>Microsoft Office PowerPoint</Application>
  <PresentationFormat>On-screen Show (4:3)</PresentationFormat>
  <Paragraphs>99</Paragraphs>
  <Slides>12</Slides>
  <Notes>12</Notes>
  <HiddenSlides>0</HiddenSlides>
  <MMClips>0</MMClips>
  <ScaleCrop>false</ScaleCrop>
  <HeadingPairs>
    <vt:vector size="6" baseType="variant">
      <vt:variant>
        <vt:lpstr>Naudojami šriftai</vt:lpstr>
      </vt:variant>
      <vt:variant>
        <vt:i4>6</vt:i4>
      </vt:variant>
      <vt:variant>
        <vt:lpstr>Dizaino šablonas</vt:lpstr>
      </vt:variant>
      <vt:variant>
        <vt:i4>6</vt:i4>
      </vt:variant>
      <vt:variant>
        <vt:lpstr>Skaidrių pavadinimai</vt:lpstr>
      </vt:variant>
      <vt:variant>
        <vt:i4>12</vt:i4>
      </vt:variant>
    </vt:vector>
  </HeadingPairs>
  <TitlesOfParts>
    <vt:vector size="24" baseType="lpstr">
      <vt:lpstr>Arial</vt:lpstr>
      <vt:lpstr>Calibri</vt:lpstr>
      <vt:lpstr>Constantia</vt:lpstr>
      <vt:lpstr>Wingdings 2</vt:lpstr>
      <vt:lpstr>Times New Roman</vt:lpstr>
      <vt:lpstr>Wingdings</vt:lpstr>
      <vt:lpstr>1_BA_projektai</vt:lpstr>
      <vt:lpstr>2_BA_projektai</vt:lpstr>
      <vt:lpstr>Flow</vt:lpstr>
      <vt:lpstr>Flow</vt:lpstr>
      <vt:lpstr>Flow</vt:lpstr>
      <vt:lpstr>Flow</vt:lpstr>
      <vt:lpstr>Skaidrė 1</vt:lpstr>
      <vt:lpstr>Skaidrė 2</vt:lpstr>
      <vt:lpstr>Skaidrė 3</vt:lpstr>
      <vt:lpstr>Skaidrė 4</vt:lpstr>
      <vt:lpstr>Skaidrė 5</vt:lpstr>
      <vt:lpstr>Skaidrė 6</vt:lpstr>
      <vt:lpstr>Skaidrė 7</vt:lpstr>
      <vt:lpstr>Granulometric composition: De-icer vs. road salt (NaCl) </vt:lpstr>
      <vt:lpstr>Skaidrė 9</vt:lpstr>
      <vt:lpstr>Skaidrė 10</vt:lpstr>
      <vt:lpstr>Skaidrė 11</vt:lpstr>
      <vt:lpstr>Skaidrė 12</vt:lpstr>
    </vt:vector>
  </TitlesOfParts>
  <Company>Baltkalis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Laima</dc:creator>
  <cp:lastModifiedBy>adm</cp:lastModifiedBy>
  <cp:revision>2161</cp:revision>
  <cp:lastPrinted>2014-03-27T07:05:21Z</cp:lastPrinted>
  <dcterms:created xsi:type="dcterms:W3CDTF">2008-01-22T08:16:25Z</dcterms:created>
  <dcterms:modified xsi:type="dcterms:W3CDTF">2015-08-28T13:06:59Z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0x0101007CBC6708AC0D494B9FF5333A524C69CD</vt:lpwstr>
  </property>
</Properties>
</file>